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274" r:id="rId4"/>
    <p:sldId id="275" r:id="rId6"/>
    <p:sldId id="276" r:id="rId7"/>
    <p:sldId id="277" r:id="rId8"/>
    <p:sldId id="278" r:id="rId9"/>
    <p:sldId id="279" r:id="rId10"/>
    <p:sldId id="280" r:id="rId11"/>
    <p:sldId id="281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6.xml"/><Relationship Id="rId11" Type="http://schemas.openxmlformats.org/officeDocument/2006/relationships/tags" Target="../tags/tag36.xml"/><Relationship Id="rId10" Type="http://schemas.openxmlformats.org/officeDocument/2006/relationships/image" Target="../media/image4.png"/><Relationship Id="rId1" Type="http://schemas.openxmlformats.org/officeDocument/2006/relationships/tags" Target="../tags/tag2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6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tags" Target="../tags/tag3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9" Type="http://schemas.openxmlformats.org/officeDocument/2006/relationships/notesSlide" Target="../notesSlides/notesSlide6.xml"/><Relationship Id="rId18" Type="http://schemas.openxmlformats.org/officeDocument/2006/relationships/slideLayout" Target="../slideLayouts/slideLayout6.xml"/><Relationship Id="rId17" Type="http://schemas.openxmlformats.org/officeDocument/2006/relationships/tags" Target="../tags/tag54.xml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tags" Target="../tags/tag4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6.xml"/><Relationship Id="rId14" Type="http://schemas.openxmlformats.org/officeDocument/2006/relationships/tags" Target="../tags/tag63.xml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tags" Target="../tags/tag5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6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2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00206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" name="图片 1" descr="ckt_17479078662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9525"/>
            <a:ext cx="12192635" cy="68675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" y="6803"/>
            <a:ext cx="12192000" cy="6850746"/>
          </a:xfrm>
          <a:prstGeom prst="rect">
            <a:avLst/>
          </a:prstGeom>
          <a:gradFill>
            <a:gsLst>
              <a:gs pos="49000">
                <a:srgbClr val="062766">
                  <a:alpha val="78000"/>
                </a:srgbClr>
              </a:gs>
              <a:gs pos="0">
                <a:srgbClr val="002060"/>
              </a:gs>
              <a:gs pos="100000">
                <a:srgbClr val="5F7A9F">
                  <a:alpha val="59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2"/>
          <p:cNvSpPr/>
          <p:nvPr/>
        </p:nvSpPr>
        <p:spPr>
          <a:xfrm>
            <a:off x="343535" y="217805"/>
            <a:ext cx="2911475" cy="6794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eaLnBrk="0">
              <a:lnSpc>
                <a:spcPct val="190000"/>
              </a:lnSpc>
            </a:pPr>
            <a:endParaRPr sz="1000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eaLnBrk="0">
              <a:lnSpc>
                <a:spcPct val="77000"/>
              </a:lnSpc>
              <a:spcBef>
                <a:spcPts val="60"/>
              </a:spcBef>
            </a:pPr>
            <a:r>
              <a:rPr lang="en-US" sz="1500" b="1" kern="0" spc="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CS422 Data Mining Project</a:t>
            </a:r>
            <a:endParaRPr lang="en-US" sz="1500" dirty="0">
              <a:solidFill>
                <a:srgbClr val="000000"/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97762" y="1917135"/>
            <a:ext cx="70974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gradFill>
                  <a:gsLst>
                    <a:gs pos="49000">
                      <a:srgbClr val="9CFAFD"/>
                    </a:gs>
                    <a:gs pos="0">
                      <a:srgbClr val="5DFBFE"/>
                    </a:gs>
                    <a:gs pos="100000">
                      <a:srgbClr val="EAF9FD"/>
                    </a:gs>
                  </a:gsLst>
                  <a:lin ang="2700000" scaled="0"/>
                </a:gradFill>
                <a:latin typeface="Impact" panose="020B0806030902050204" pitchFamily="34" charset="0"/>
                <a:ea typeface="庞门正道粗书体6.0" panose="02010600030101010101" pitchFamily="2" charset="-122"/>
              </a:rPr>
              <a:t>Predicting Electricity Consumption Based on Weather</a:t>
            </a:r>
            <a:endParaRPr lang="en-US" altLang="zh-CN" sz="4000" dirty="0">
              <a:gradFill>
                <a:gsLst>
                  <a:gs pos="49000">
                    <a:srgbClr val="9CFAFD"/>
                  </a:gs>
                  <a:gs pos="0">
                    <a:srgbClr val="5DFBFE"/>
                  </a:gs>
                  <a:gs pos="100000">
                    <a:srgbClr val="EAF9FD"/>
                  </a:gs>
                </a:gsLst>
                <a:lin ang="2700000" scaled="0"/>
              </a:gradFill>
              <a:latin typeface="Impact" panose="020B0806030902050204" pitchFamily="34" charset="0"/>
              <a:ea typeface="庞门正道粗书体6.0" panose="02010600030101010101" pitchFamily="2" charset="-122"/>
            </a:endParaRPr>
          </a:p>
        </p:txBody>
      </p:sp>
      <p:pic>
        <p:nvPicPr>
          <p:cNvPr id="14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044428" y="3882644"/>
            <a:ext cx="7095507" cy="615695"/>
          </a:xfrm>
          <a:prstGeom prst="rect">
            <a:avLst/>
          </a:prstGeom>
        </p:spPr>
      </p:pic>
      <p:sp>
        <p:nvSpPr>
          <p:cNvPr id="15" name="textbox 10"/>
          <p:cNvSpPr/>
          <p:nvPr/>
        </p:nvSpPr>
        <p:spPr>
          <a:xfrm>
            <a:off x="3488182" y="3882308"/>
            <a:ext cx="4953634" cy="17627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eaLnBrk="0"/>
            <a:endParaRPr sz="15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9197" y="3146495"/>
            <a:ext cx="70974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dirty="0">
                <a:gradFill>
                  <a:gsLst>
                    <a:gs pos="49000">
                      <a:srgbClr val="9CFAFD"/>
                    </a:gs>
                    <a:gs pos="0">
                      <a:srgbClr val="5DFBFE"/>
                    </a:gs>
                    <a:gs pos="100000">
                      <a:srgbClr val="EAF9FD"/>
                    </a:gs>
                  </a:gsLst>
                  <a:lin ang="2700000" scaled="0"/>
                </a:gradFill>
                <a:latin typeface="Impact" panose="020B0806030902050204" pitchFamily="34" charset="0"/>
                <a:ea typeface="庞门正道粗书体6.0" panose="02010600030101010101" pitchFamily="2" charset="-122"/>
              </a:rPr>
              <a:t>Using</a:t>
            </a:r>
            <a:endParaRPr lang="en-US" altLang="zh-CN" sz="4000" dirty="0">
              <a:gradFill>
                <a:gsLst>
                  <a:gs pos="49000">
                    <a:srgbClr val="9CFAFD"/>
                  </a:gs>
                  <a:gs pos="0">
                    <a:srgbClr val="5DFBFE"/>
                  </a:gs>
                  <a:gs pos="100000">
                    <a:srgbClr val="EAF9FD"/>
                  </a:gs>
                </a:gsLst>
                <a:lin ang="2700000" scaled="0"/>
              </a:gradFill>
              <a:latin typeface="Impact" panose="020B0806030902050204" pitchFamily="34" charset="0"/>
              <a:ea typeface="庞门正道粗书体6.0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21867" y="3830390"/>
            <a:ext cx="70974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dirty="0">
                <a:gradFill>
                  <a:gsLst>
                    <a:gs pos="49000">
                      <a:srgbClr val="9CFAFD"/>
                    </a:gs>
                    <a:gs pos="0">
                      <a:srgbClr val="5DFBFE"/>
                    </a:gs>
                    <a:gs pos="100000">
                      <a:srgbClr val="EAF9FD"/>
                    </a:gs>
                  </a:gsLst>
                  <a:lin ang="2700000" scaled="0"/>
                </a:gradFill>
                <a:latin typeface="Impact" panose="020B0806030902050204" pitchFamily="34" charset="0"/>
                <a:ea typeface="庞门正道粗书体6.0" panose="02010600030101010101" pitchFamily="2" charset="-122"/>
              </a:rPr>
              <a:t>Machine Learning</a:t>
            </a:r>
            <a:endParaRPr lang="en-US" altLang="zh-CN" sz="4000" dirty="0">
              <a:gradFill>
                <a:gsLst>
                  <a:gs pos="49000">
                    <a:srgbClr val="9CFAFD"/>
                  </a:gs>
                  <a:gs pos="0">
                    <a:srgbClr val="5DFBFE"/>
                  </a:gs>
                  <a:gs pos="100000">
                    <a:srgbClr val="EAF9FD"/>
                  </a:gs>
                </a:gsLst>
                <a:lin ang="2700000" scaled="0"/>
              </a:gradFill>
              <a:latin typeface="Impact" panose="020B0806030902050204" pitchFamily="34" charset="0"/>
              <a:ea typeface="庞门正道粗书体6.0" panose="02010600030101010101" pitchFamily="2" charset="-122"/>
            </a:endParaRPr>
          </a:p>
        </p:txBody>
      </p:sp>
      <p:sp>
        <p:nvSpPr>
          <p:cNvPr id="7" name="textbox 12"/>
          <p:cNvSpPr/>
          <p:nvPr/>
        </p:nvSpPr>
        <p:spPr>
          <a:xfrm>
            <a:off x="4467225" y="4897120"/>
            <a:ext cx="2911475" cy="6794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ctr" eaLnBrk="0">
              <a:lnSpc>
                <a:spcPct val="190000"/>
              </a:lnSpc>
            </a:pPr>
            <a:r>
              <a:rPr lang="en-US" sz="1500" b="1" kern="0" spc="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Chenglin Liu </a:t>
            </a:r>
            <a:endParaRPr lang="en-US" sz="1500" b="1" kern="0" spc="30" dirty="0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 eaLnBrk="0">
              <a:lnSpc>
                <a:spcPct val="190000"/>
              </a:lnSpc>
            </a:pPr>
            <a:r>
              <a:rPr lang="en-US" sz="1500" b="1" kern="0" spc="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2025.5.30 </a:t>
            </a:r>
            <a:endParaRPr lang="en-US" sz="1500" b="1" kern="0" spc="30" dirty="0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61315" y="224155"/>
            <a:ext cx="8227060" cy="763270"/>
          </a:xfrm>
        </p:spPr>
        <p:txBody>
          <a:bodyPr/>
          <a:lstStyle/>
          <a:p>
            <a:r>
              <a:rPr lang="zh-CN" altLang="en-US" sz="3600"/>
              <a:t>CS422 Data Mining Project</a:t>
            </a:r>
            <a:endParaRPr lang="zh-CN" altLang="en-US" sz="3600"/>
          </a:p>
        </p:txBody>
      </p:sp>
      <p:sp>
        <p:nvSpPr>
          <p:cNvPr id="9" name="任意多边形: 形状 7"/>
          <p:cNvSpPr/>
          <p:nvPr>
            <p:custDataLst>
              <p:tags r:id="rId2"/>
            </p:custDataLst>
          </p:nvPr>
        </p:nvSpPr>
        <p:spPr>
          <a:xfrm>
            <a:off x="11073282" y="5893070"/>
            <a:ext cx="1116566" cy="968113"/>
          </a:xfrm>
          <a:custGeom>
            <a:avLst/>
            <a:gdLst>
              <a:gd name="connsiteX0" fmla="*/ 0 w 1116566"/>
              <a:gd name="connsiteY0" fmla="*/ 968113 h 968113"/>
              <a:gd name="connsiteX1" fmla="*/ 1116566 w 1116566"/>
              <a:gd name="connsiteY1" fmla="*/ 968113 h 968113"/>
              <a:gd name="connsiteX2" fmla="*/ 1116566 w 1116566"/>
              <a:gd name="connsiteY2" fmla="*/ 0 h 96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6566" h="968113">
                <a:moveTo>
                  <a:pt x="0" y="968113"/>
                </a:moveTo>
                <a:lnTo>
                  <a:pt x="1116566" y="968113"/>
                </a:lnTo>
                <a:lnTo>
                  <a:pt x="1116566" y="0"/>
                </a:lnTo>
                <a:close/>
              </a:path>
            </a:pathLst>
          </a:custGeom>
          <a:solidFill>
            <a:schemeClr val="accent3"/>
          </a:solidFill>
          <a:ln w="63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>
            <p:custDataLst>
              <p:tags r:id="rId3"/>
            </p:custDataLst>
          </p:nvPr>
        </p:nvSpPr>
        <p:spPr>
          <a:xfrm>
            <a:off x="143781" y="0"/>
            <a:ext cx="994611" cy="6858001"/>
          </a:xfrm>
          <a:custGeom>
            <a:avLst/>
            <a:gdLst>
              <a:gd name="connsiteX0" fmla="*/ 0 w 1634832"/>
              <a:gd name="connsiteY0" fmla="*/ 0 h 6858001"/>
              <a:gd name="connsiteX1" fmla="*/ 261030 w 1634832"/>
              <a:gd name="connsiteY1" fmla="*/ 0 h 6858001"/>
              <a:gd name="connsiteX2" fmla="*/ 1634832 w 1634832"/>
              <a:gd name="connsiteY2" fmla="*/ 6858001 h 6858001"/>
              <a:gd name="connsiteX3" fmla="*/ 0 w 16348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4832" h="6858001">
                <a:moveTo>
                  <a:pt x="0" y="0"/>
                </a:moveTo>
                <a:lnTo>
                  <a:pt x="261030" y="0"/>
                </a:lnTo>
                <a:lnTo>
                  <a:pt x="1634832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 rot="10800000">
            <a:off x="10055860" y="1461770"/>
            <a:ext cx="572135" cy="499745"/>
            <a:chOff x="1168400" y="1347856"/>
            <a:chExt cx="723913" cy="63168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5" name="任意多边形: 形状 17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任意多边形: 形状 18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任意多边形: 形状 11"/>
          <p:cNvSpPr/>
          <p:nvPr>
            <p:custDataLst>
              <p:tags r:id="rId7"/>
            </p:custDataLst>
          </p:nvPr>
        </p:nvSpPr>
        <p:spPr>
          <a:xfrm>
            <a:off x="-600" y="0"/>
            <a:ext cx="12193200" cy="6858001"/>
          </a:xfrm>
          <a:custGeom>
            <a:avLst/>
            <a:gdLst>
              <a:gd name="connsiteX0" fmla="*/ 0 w 1634832"/>
              <a:gd name="connsiteY0" fmla="*/ 0 h 6858001"/>
              <a:gd name="connsiteX1" fmla="*/ 261030 w 1634832"/>
              <a:gd name="connsiteY1" fmla="*/ 0 h 6858001"/>
              <a:gd name="connsiteX2" fmla="*/ 1634832 w 1634832"/>
              <a:gd name="connsiteY2" fmla="*/ 6858001 h 6858001"/>
              <a:gd name="connsiteX3" fmla="*/ 0 w 16348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2" h="10800">
                <a:moveTo>
                  <a:pt x="0" y="0"/>
                </a:moveTo>
                <a:lnTo>
                  <a:pt x="250" y="0"/>
                </a:lnTo>
                <a:lnTo>
                  <a:pt x="1546" y="10630"/>
                </a:lnTo>
                <a:lnTo>
                  <a:pt x="19202" y="8687"/>
                </a:lnTo>
                <a:lnTo>
                  <a:pt x="19202" y="10800"/>
                </a:lnTo>
                <a:lnTo>
                  <a:pt x="1566" y="10800"/>
                </a:lnTo>
                <a:lnTo>
                  <a:pt x="0" y="10800"/>
                </a:lnTo>
                <a:lnTo>
                  <a:pt x="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1695450" y="1461770"/>
            <a:ext cx="8686800" cy="3298825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/>
          <a:p>
            <a:pPr marL="0" lvl="0" indent="0" algn="just" fontAlgn="auto">
              <a:lnSpc>
                <a:spcPct val="150000"/>
              </a:lnSpc>
              <a:spcAft>
                <a:spcPts val="1200"/>
              </a:spcAft>
            </a:pPr>
            <a:r>
              <a:rPr lang="zh-CN" altLang="en-US" sz="3200"/>
              <a:t>What are we solving?</a:t>
            </a:r>
            <a:endParaRPr lang="zh-CN" altLang="en-US" sz="3200"/>
          </a:p>
          <a:p>
            <a:pPr marL="457200" lvl="1" indent="0" algn="just" fontAlgn="auto">
              <a:lnSpc>
                <a:spcPct val="150000"/>
              </a:lnSpc>
              <a:spcAft>
                <a:spcPts val="1200"/>
              </a:spcAft>
            </a:pPr>
            <a:r>
              <a:rPr lang="zh-CN" altLang="en-US" sz="2000"/>
              <a:t>In an era where service availability demands are ever-increasing, continuous cloud data-center uptime is paramount.</a:t>
            </a:r>
            <a:endParaRPr lang="zh-CN" altLang="en-US" sz="2000"/>
          </a:p>
          <a:p>
            <a:pPr marL="457200" lvl="1" indent="0" algn="just" fontAlgn="auto">
              <a:lnSpc>
                <a:spcPct val="150000"/>
              </a:lnSpc>
              <a:spcAft>
                <a:spcPts val="1200"/>
              </a:spcAft>
            </a:pPr>
            <a:r>
              <a:rPr lang="zh-CN" altLang="en-US" sz="2000"/>
              <a:t>Hardware, power supplies, HVAC systems, and all supporting infrastructure must run at peak efficiency to deliver predictable availability, achieve near-zero downtime, or ensure any outages remain completely transparent to end users.</a:t>
            </a:r>
            <a:endParaRPr lang="zh-CN" altLang="en-US" sz="2000"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/>
          <p:nvPr/>
        </p:nvSpPr>
        <p:spPr>
          <a:xfrm>
            <a:off x="343535" y="217805"/>
            <a:ext cx="2911475" cy="6794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eaLnBrk="0">
              <a:lnSpc>
                <a:spcPct val="190000"/>
              </a:lnSpc>
            </a:pPr>
            <a:endParaRPr sz="1000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eaLnBrk="0">
              <a:lnSpc>
                <a:spcPct val="77000"/>
              </a:lnSpc>
              <a:spcBef>
                <a:spcPts val="60"/>
              </a:spcBef>
            </a:pPr>
            <a:r>
              <a:rPr lang="en-US" sz="1500" b="1" kern="0" spc="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CS422 Data Mining Project</a:t>
            </a:r>
            <a:endParaRPr lang="en-US" sz="1500" dirty="0">
              <a:solidFill>
                <a:srgbClr val="000000"/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  <p:sp>
        <p:nvSpPr>
          <p:cNvPr id="7" name="textbox 12"/>
          <p:cNvSpPr/>
          <p:nvPr/>
        </p:nvSpPr>
        <p:spPr>
          <a:xfrm>
            <a:off x="4810125" y="4904740"/>
            <a:ext cx="2911475" cy="6794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ctr" eaLnBrk="0">
              <a:lnSpc>
                <a:spcPct val="190000"/>
              </a:lnSpc>
            </a:pPr>
            <a:r>
              <a:rPr lang="en-US" sz="1500" b="1" kern="0" spc="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Chenglin Liu </a:t>
            </a:r>
            <a:endParaRPr lang="en-US" sz="1500" b="1" kern="0" spc="30" dirty="0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 eaLnBrk="0">
              <a:lnSpc>
                <a:spcPct val="190000"/>
              </a:lnSpc>
            </a:pPr>
            <a:r>
              <a:rPr lang="en-US" sz="1500" b="1" kern="0" spc="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2025.5.30 </a:t>
            </a:r>
            <a:endParaRPr lang="en-US" sz="1500" b="1" kern="0" spc="30" dirty="0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982470" y="1330325"/>
            <a:ext cx="8227060" cy="763270"/>
          </a:xfrm>
        </p:spPr>
        <p:txBody>
          <a:bodyPr/>
          <a:lstStyle/>
          <a:p>
            <a:r>
              <a:rPr lang="en-US" altLang="zh-CN" sz="3600">
                <a:sym typeface="+mn-ea"/>
              </a:rPr>
              <a:t>Significance of the Study</a:t>
            </a:r>
            <a:endParaRPr lang="zh-CN" altLang="en-US" sz="3600"/>
          </a:p>
        </p:txBody>
      </p:sp>
      <p:sp>
        <p:nvSpPr>
          <p:cNvPr id="9" name="任意多边形: 形状 7"/>
          <p:cNvSpPr/>
          <p:nvPr>
            <p:custDataLst>
              <p:tags r:id="rId2"/>
            </p:custDataLst>
          </p:nvPr>
        </p:nvSpPr>
        <p:spPr>
          <a:xfrm>
            <a:off x="11073282" y="5893070"/>
            <a:ext cx="1116566" cy="968113"/>
          </a:xfrm>
          <a:custGeom>
            <a:avLst/>
            <a:gdLst>
              <a:gd name="connsiteX0" fmla="*/ 0 w 1116566"/>
              <a:gd name="connsiteY0" fmla="*/ 968113 h 968113"/>
              <a:gd name="connsiteX1" fmla="*/ 1116566 w 1116566"/>
              <a:gd name="connsiteY1" fmla="*/ 968113 h 968113"/>
              <a:gd name="connsiteX2" fmla="*/ 1116566 w 1116566"/>
              <a:gd name="connsiteY2" fmla="*/ 0 h 96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6566" h="968113">
                <a:moveTo>
                  <a:pt x="0" y="968113"/>
                </a:moveTo>
                <a:lnTo>
                  <a:pt x="1116566" y="968113"/>
                </a:lnTo>
                <a:lnTo>
                  <a:pt x="1116566" y="0"/>
                </a:lnTo>
                <a:close/>
              </a:path>
            </a:pathLst>
          </a:custGeom>
          <a:solidFill>
            <a:schemeClr val="accent3"/>
          </a:solidFill>
          <a:ln w="63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>
            <p:custDataLst>
              <p:tags r:id="rId3"/>
            </p:custDataLst>
          </p:nvPr>
        </p:nvSpPr>
        <p:spPr>
          <a:xfrm>
            <a:off x="143781" y="0"/>
            <a:ext cx="994611" cy="6858001"/>
          </a:xfrm>
          <a:custGeom>
            <a:avLst/>
            <a:gdLst>
              <a:gd name="connsiteX0" fmla="*/ 0 w 1634832"/>
              <a:gd name="connsiteY0" fmla="*/ 0 h 6858001"/>
              <a:gd name="connsiteX1" fmla="*/ 261030 w 1634832"/>
              <a:gd name="connsiteY1" fmla="*/ 0 h 6858001"/>
              <a:gd name="connsiteX2" fmla="*/ 1634832 w 1634832"/>
              <a:gd name="connsiteY2" fmla="*/ 6858001 h 6858001"/>
              <a:gd name="connsiteX3" fmla="*/ 0 w 16348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4832" h="6858001">
                <a:moveTo>
                  <a:pt x="0" y="0"/>
                </a:moveTo>
                <a:lnTo>
                  <a:pt x="261030" y="0"/>
                </a:lnTo>
                <a:lnTo>
                  <a:pt x="1634832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 rot="10800000">
            <a:off x="10055860" y="1461770"/>
            <a:ext cx="572135" cy="499745"/>
            <a:chOff x="1168400" y="1347856"/>
            <a:chExt cx="723913" cy="63168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5" name="任意多边形: 形状 17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任意多边形: 形状 18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任意多边形: 形状 11"/>
          <p:cNvSpPr/>
          <p:nvPr>
            <p:custDataLst>
              <p:tags r:id="rId7"/>
            </p:custDataLst>
          </p:nvPr>
        </p:nvSpPr>
        <p:spPr>
          <a:xfrm>
            <a:off x="-600" y="0"/>
            <a:ext cx="12193200" cy="6858001"/>
          </a:xfrm>
          <a:custGeom>
            <a:avLst/>
            <a:gdLst>
              <a:gd name="connsiteX0" fmla="*/ 0 w 1634832"/>
              <a:gd name="connsiteY0" fmla="*/ 0 h 6858001"/>
              <a:gd name="connsiteX1" fmla="*/ 261030 w 1634832"/>
              <a:gd name="connsiteY1" fmla="*/ 0 h 6858001"/>
              <a:gd name="connsiteX2" fmla="*/ 1634832 w 1634832"/>
              <a:gd name="connsiteY2" fmla="*/ 6858001 h 6858001"/>
              <a:gd name="connsiteX3" fmla="*/ 0 w 16348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2" h="10800">
                <a:moveTo>
                  <a:pt x="0" y="0"/>
                </a:moveTo>
                <a:lnTo>
                  <a:pt x="250" y="0"/>
                </a:lnTo>
                <a:lnTo>
                  <a:pt x="1546" y="10630"/>
                </a:lnTo>
                <a:lnTo>
                  <a:pt x="19202" y="8687"/>
                </a:lnTo>
                <a:lnTo>
                  <a:pt x="19202" y="10800"/>
                </a:lnTo>
                <a:lnTo>
                  <a:pt x="1566" y="10800"/>
                </a:lnTo>
                <a:lnTo>
                  <a:pt x="0" y="10800"/>
                </a:lnTo>
                <a:lnTo>
                  <a:pt x="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54225" y="2093595"/>
            <a:ext cx="7633970" cy="3730625"/>
          </a:xfrm>
          <a:prstGeom prst="rect">
            <a:avLst/>
          </a:prstGeom>
        </p:spPr>
        <p:txBody>
          <a:bodyPr>
            <a:noAutofit/>
          </a:bodyPr>
          <a:p>
            <a:pPr algn="just"/>
            <a:r>
              <a:rPr lang="en-US" altLang="zh-CN" sz="2000"/>
              <a:t>        Inaccurate load predictions can cause energy waste, blackouts, or increased operational costs.</a:t>
            </a:r>
            <a:endParaRPr lang="en-US" altLang="zh-CN" sz="2000"/>
          </a:p>
          <a:p>
            <a:pPr algn="just"/>
            <a:endParaRPr lang="en-US" altLang="zh-CN" sz="2000"/>
          </a:p>
          <a:p>
            <a:pPr algn="just"/>
            <a:r>
              <a:rPr lang="en-US" altLang="zh-CN" sz="2000"/>
              <a:t>        Weather factors such as temperature, humidity, and wind significantly influence electricity consumption patterns.</a:t>
            </a:r>
            <a:endParaRPr lang="en-US" altLang="zh-CN" sz="2000"/>
          </a:p>
          <a:p>
            <a:pPr algn="just"/>
            <a:endParaRPr lang="en-US" altLang="zh-CN" sz="2000"/>
          </a:p>
          <a:p>
            <a:pPr algn="just"/>
            <a:r>
              <a:rPr lang="en-US" altLang="zh-CN" sz="2000"/>
              <a:t>        Accurate forecasts contribute to optimizing energy production, cost savings, and sustainability goals.</a:t>
            </a:r>
            <a:endParaRPr lang="en-US" altLang="zh-CN" sz="2000"/>
          </a:p>
          <a:p>
            <a:pPr algn="just"/>
            <a:endParaRPr lang="en-US" altLang="zh-CN" sz="2000"/>
          </a:p>
          <a:p>
            <a:pPr algn="just"/>
            <a:r>
              <a:rPr lang="en-US" altLang="zh-CN" sz="2000"/>
              <a:t>        Enables better adaptation to climate variability and integration of renewable energy sources.</a:t>
            </a:r>
            <a:endParaRPr lang="en-US" altLang="zh-CN" sz="2000"/>
          </a:p>
        </p:txBody>
      </p:sp>
      <p:sp>
        <p:nvSpPr>
          <p:cNvPr id="5" name="标题 3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361315" y="224155"/>
            <a:ext cx="8227060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/>
              <a:t>CS422 Data Mining Project</a:t>
            </a:r>
            <a:endParaRPr lang="zh-CN" altLang="en-US" sz="3600"/>
          </a:p>
        </p:txBody>
      </p:sp>
    </p:spTree>
    <p:custDataLst>
      <p:tags r:id="rId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61315" y="224155"/>
            <a:ext cx="8227060" cy="763270"/>
          </a:xfrm>
        </p:spPr>
        <p:txBody>
          <a:bodyPr/>
          <a:lstStyle/>
          <a:p>
            <a:r>
              <a:rPr lang="zh-CN" altLang="en-US" sz="3600"/>
              <a:t>CS422 Data Mining Project</a:t>
            </a:r>
            <a:endParaRPr lang="zh-CN" altLang="en-US" sz="3600"/>
          </a:p>
        </p:txBody>
      </p:sp>
      <p:sp>
        <p:nvSpPr>
          <p:cNvPr id="9" name="任意多边形: 形状 7"/>
          <p:cNvSpPr/>
          <p:nvPr>
            <p:custDataLst>
              <p:tags r:id="rId2"/>
            </p:custDataLst>
          </p:nvPr>
        </p:nvSpPr>
        <p:spPr>
          <a:xfrm>
            <a:off x="11073282" y="5893070"/>
            <a:ext cx="1116566" cy="968113"/>
          </a:xfrm>
          <a:custGeom>
            <a:avLst/>
            <a:gdLst>
              <a:gd name="connsiteX0" fmla="*/ 0 w 1116566"/>
              <a:gd name="connsiteY0" fmla="*/ 968113 h 968113"/>
              <a:gd name="connsiteX1" fmla="*/ 1116566 w 1116566"/>
              <a:gd name="connsiteY1" fmla="*/ 968113 h 968113"/>
              <a:gd name="connsiteX2" fmla="*/ 1116566 w 1116566"/>
              <a:gd name="connsiteY2" fmla="*/ 0 h 96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6566" h="968113">
                <a:moveTo>
                  <a:pt x="0" y="968113"/>
                </a:moveTo>
                <a:lnTo>
                  <a:pt x="1116566" y="968113"/>
                </a:lnTo>
                <a:lnTo>
                  <a:pt x="1116566" y="0"/>
                </a:lnTo>
                <a:close/>
              </a:path>
            </a:pathLst>
          </a:custGeom>
          <a:solidFill>
            <a:schemeClr val="accent3"/>
          </a:solidFill>
          <a:ln w="63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>
            <p:custDataLst>
              <p:tags r:id="rId3"/>
            </p:custDataLst>
          </p:nvPr>
        </p:nvSpPr>
        <p:spPr>
          <a:xfrm>
            <a:off x="143781" y="0"/>
            <a:ext cx="994611" cy="6858001"/>
          </a:xfrm>
          <a:custGeom>
            <a:avLst/>
            <a:gdLst>
              <a:gd name="connsiteX0" fmla="*/ 0 w 1634832"/>
              <a:gd name="connsiteY0" fmla="*/ 0 h 6858001"/>
              <a:gd name="connsiteX1" fmla="*/ 261030 w 1634832"/>
              <a:gd name="connsiteY1" fmla="*/ 0 h 6858001"/>
              <a:gd name="connsiteX2" fmla="*/ 1634832 w 1634832"/>
              <a:gd name="connsiteY2" fmla="*/ 6858001 h 6858001"/>
              <a:gd name="connsiteX3" fmla="*/ 0 w 16348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4832" h="6858001">
                <a:moveTo>
                  <a:pt x="0" y="0"/>
                </a:moveTo>
                <a:lnTo>
                  <a:pt x="261030" y="0"/>
                </a:lnTo>
                <a:lnTo>
                  <a:pt x="1634832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 rot="10800000">
            <a:off x="10055860" y="1461770"/>
            <a:ext cx="572135" cy="499745"/>
            <a:chOff x="1168400" y="1347856"/>
            <a:chExt cx="723913" cy="63168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5" name="任意多边形: 形状 17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任意多边形: 形状 18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任意多边形: 形状 11"/>
          <p:cNvSpPr/>
          <p:nvPr>
            <p:custDataLst>
              <p:tags r:id="rId7"/>
            </p:custDataLst>
          </p:nvPr>
        </p:nvSpPr>
        <p:spPr>
          <a:xfrm>
            <a:off x="-600" y="0"/>
            <a:ext cx="12193200" cy="6858001"/>
          </a:xfrm>
          <a:custGeom>
            <a:avLst/>
            <a:gdLst>
              <a:gd name="connsiteX0" fmla="*/ 0 w 1634832"/>
              <a:gd name="connsiteY0" fmla="*/ 0 h 6858001"/>
              <a:gd name="connsiteX1" fmla="*/ 261030 w 1634832"/>
              <a:gd name="connsiteY1" fmla="*/ 0 h 6858001"/>
              <a:gd name="connsiteX2" fmla="*/ 1634832 w 1634832"/>
              <a:gd name="connsiteY2" fmla="*/ 6858001 h 6858001"/>
              <a:gd name="connsiteX3" fmla="*/ 0 w 16348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2" h="10800">
                <a:moveTo>
                  <a:pt x="0" y="0"/>
                </a:moveTo>
                <a:lnTo>
                  <a:pt x="250" y="0"/>
                </a:lnTo>
                <a:lnTo>
                  <a:pt x="1546" y="10630"/>
                </a:lnTo>
                <a:lnTo>
                  <a:pt x="19202" y="8687"/>
                </a:lnTo>
                <a:lnTo>
                  <a:pt x="19202" y="10800"/>
                </a:lnTo>
                <a:lnTo>
                  <a:pt x="1566" y="10800"/>
                </a:lnTo>
                <a:lnTo>
                  <a:pt x="0" y="10800"/>
                </a:lnTo>
                <a:lnTo>
                  <a:pt x="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1614805" y="1244600"/>
            <a:ext cx="8686800" cy="3298825"/>
          </a:xfrm>
          <a:prstGeom prst="rect">
            <a:avLst/>
          </a:prstGeom>
          <a:noFill/>
        </p:spPr>
        <p:txBody>
          <a:bodyPr wrap="square" lIns="0" tIns="0" rIns="0" bIns="0" rtlCol="0"/>
          <a:lstStyle/>
          <a:p>
            <a:pPr marL="0" lvl="0" indent="0"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3200"/>
              <a:t>Methodology Summary</a:t>
            </a:r>
            <a:endParaRPr lang="zh-CN" altLang="en-US" sz="3200"/>
          </a:p>
          <a:p>
            <a:pPr marL="457200" lvl="1" indent="0"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2000">
                <a:sym typeface="+mn-ea"/>
              </a:rPr>
              <a:t>Data preprocessing: cleaning, imputation, and feature extraction including rolling statistics and lagged features.</a:t>
            </a:r>
            <a:endParaRPr lang="en-US" altLang="zh-CN" sz="2000">
              <a:sym typeface="+mn-ea"/>
            </a:endParaRPr>
          </a:p>
          <a:p>
            <a:pPr marL="457200" lvl="1" indent="0"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2000">
                <a:sym typeface="+mn-ea"/>
              </a:rPr>
              <a:t>Engineering complex weather-related and temporal features to capture nonlinear effects.</a:t>
            </a:r>
            <a:endParaRPr lang="en-US" altLang="zh-CN" sz="2000">
              <a:sym typeface="+mn-ea"/>
            </a:endParaRPr>
          </a:p>
          <a:p>
            <a:pPr marL="457200" lvl="1" indent="0"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2000">
                <a:sym typeface="+mn-ea"/>
              </a:rPr>
              <a:t>Comparing classic linear regression with ensemble models, emphasizing Random Forest.</a:t>
            </a:r>
            <a:endParaRPr lang="en-US" altLang="zh-CN" sz="2000">
              <a:sym typeface="+mn-ea"/>
            </a:endParaRPr>
          </a:p>
          <a:p>
            <a:pPr marL="457200" lvl="1" indent="0"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2000">
                <a:sym typeface="+mn-ea"/>
              </a:rPr>
              <a:t>Time series-aware model validation and hyperparameter tuning via grid search.</a:t>
            </a:r>
            <a:endParaRPr lang="en-US" altLang="zh-CN" sz="2000">
              <a:sym typeface="+mn-ea"/>
            </a:endParaRPr>
          </a:p>
          <a:p>
            <a:pPr marL="457200" lvl="1" indent="0"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2000">
                <a:sym typeface="+mn-ea"/>
              </a:rPr>
              <a:t>Comprehensive exploratory data analysis to understand data patterns and model behavior.</a:t>
            </a:r>
            <a:endParaRPr lang="en-US" altLang="zh-CN" sz="2000">
              <a:sym typeface="+mn-ea"/>
            </a:endParaRPr>
          </a:p>
          <a:p>
            <a:pPr marL="457200" lvl="1" indent="0"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2000">
                <a:sym typeface="+mn-ea"/>
              </a:rPr>
              <a:t>Evaluation using regression metrics and a load classification approach for anomaly detection.</a:t>
            </a:r>
            <a:endParaRPr lang="en-US" altLang="zh-CN" sz="2000"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61315" y="224155"/>
            <a:ext cx="8227060" cy="763270"/>
          </a:xfrm>
        </p:spPr>
        <p:txBody>
          <a:bodyPr/>
          <a:lstStyle/>
          <a:p>
            <a:r>
              <a:rPr lang="zh-CN" altLang="en-US" sz="3600"/>
              <a:t>CS422 Data Mining Project</a:t>
            </a:r>
            <a:endParaRPr lang="zh-CN" altLang="en-US" sz="3600"/>
          </a:p>
        </p:txBody>
      </p:sp>
      <p:sp>
        <p:nvSpPr>
          <p:cNvPr id="9" name="任意多边形: 形状 7"/>
          <p:cNvSpPr/>
          <p:nvPr>
            <p:custDataLst>
              <p:tags r:id="rId2"/>
            </p:custDataLst>
          </p:nvPr>
        </p:nvSpPr>
        <p:spPr>
          <a:xfrm>
            <a:off x="11073282" y="5893070"/>
            <a:ext cx="1116566" cy="968113"/>
          </a:xfrm>
          <a:custGeom>
            <a:avLst/>
            <a:gdLst>
              <a:gd name="connsiteX0" fmla="*/ 0 w 1116566"/>
              <a:gd name="connsiteY0" fmla="*/ 968113 h 968113"/>
              <a:gd name="connsiteX1" fmla="*/ 1116566 w 1116566"/>
              <a:gd name="connsiteY1" fmla="*/ 968113 h 968113"/>
              <a:gd name="connsiteX2" fmla="*/ 1116566 w 1116566"/>
              <a:gd name="connsiteY2" fmla="*/ 0 h 96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6566" h="968113">
                <a:moveTo>
                  <a:pt x="0" y="968113"/>
                </a:moveTo>
                <a:lnTo>
                  <a:pt x="1116566" y="968113"/>
                </a:lnTo>
                <a:lnTo>
                  <a:pt x="1116566" y="0"/>
                </a:lnTo>
                <a:close/>
              </a:path>
            </a:pathLst>
          </a:custGeom>
          <a:solidFill>
            <a:schemeClr val="accent3"/>
          </a:solidFill>
          <a:ln w="63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>
            <p:custDataLst>
              <p:tags r:id="rId3"/>
            </p:custDataLst>
          </p:nvPr>
        </p:nvSpPr>
        <p:spPr>
          <a:xfrm>
            <a:off x="143781" y="0"/>
            <a:ext cx="994611" cy="6858001"/>
          </a:xfrm>
          <a:custGeom>
            <a:avLst/>
            <a:gdLst>
              <a:gd name="connsiteX0" fmla="*/ 0 w 1634832"/>
              <a:gd name="connsiteY0" fmla="*/ 0 h 6858001"/>
              <a:gd name="connsiteX1" fmla="*/ 261030 w 1634832"/>
              <a:gd name="connsiteY1" fmla="*/ 0 h 6858001"/>
              <a:gd name="connsiteX2" fmla="*/ 1634832 w 1634832"/>
              <a:gd name="connsiteY2" fmla="*/ 6858001 h 6858001"/>
              <a:gd name="connsiteX3" fmla="*/ 0 w 16348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4832" h="6858001">
                <a:moveTo>
                  <a:pt x="0" y="0"/>
                </a:moveTo>
                <a:lnTo>
                  <a:pt x="261030" y="0"/>
                </a:lnTo>
                <a:lnTo>
                  <a:pt x="1634832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 rot="10800000">
            <a:off x="10055860" y="1461770"/>
            <a:ext cx="572135" cy="499745"/>
            <a:chOff x="1168400" y="1347856"/>
            <a:chExt cx="723913" cy="63168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5" name="任意多边形: 形状 17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任意多边形: 形状 18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任意多边形: 形状 11"/>
          <p:cNvSpPr/>
          <p:nvPr>
            <p:custDataLst>
              <p:tags r:id="rId7"/>
            </p:custDataLst>
          </p:nvPr>
        </p:nvSpPr>
        <p:spPr>
          <a:xfrm>
            <a:off x="-600" y="0"/>
            <a:ext cx="12193200" cy="6858001"/>
          </a:xfrm>
          <a:custGeom>
            <a:avLst/>
            <a:gdLst>
              <a:gd name="connsiteX0" fmla="*/ 0 w 1634832"/>
              <a:gd name="connsiteY0" fmla="*/ 0 h 6858001"/>
              <a:gd name="connsiteX1" fmla="*/ 261030 w 1634832"/>
              <a:gd name="connsiteY1" fmla="*/ 0 h 6858001"/>
              <a:gd name="connsiteX2" fmla="*/ 1634832 w 1634832"/>
              <a:gd name="connsiteY2" fmla="*/ 6858001 h 6858001"/>
              <a:gd name="connsiteX3" fmla="*/ 0 w 16348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2" h="10800">
                <a:moveTo>
                  <a:pt x="0" y="0"/>
                </a:moveTo>
                <a:lnTo>
                  <a:pt x="250" y="0"/>
                </a:lnTo>
                <a:lnTo>
                  <a:pt x="1546" y="10630"/>
                </a:lnTo>
                <a:lnTo>
                  <a:pt x="19202" y="8687"/>
                </a:lnTo>
                <a:lnTo>
                  <a:pt x="19202" y="10800"/>
                </a:lnTo>
                <a:lnTo>
                  <a:pt x="1566" y="10800"/>
                </a:lnTo>
                <a:lnTo>
                  <a:pt x="0" y="10800"/>
                </a:lnTo>
                <a:lnTo>
                  <a:pt x="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1749425" y="987425"/>
            <a:ext cx="2877820" cy="729615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/>
          <a:p>
            <a:pPr marL="0" lvl="0" indent="0" algn="just" fontAlgn="auto">
              <a:lnSpc>
                <a:spcPct val="150000"/>
              </a:lnSpc>
              <a:spcAft>
                <a:spcPts val="1200"/>
              </a:spcAft>
            </a:pPr>
            <a:r>
              <a:rPr lang="en-US" altLang="zh-CN" sz="3200"/>
              <a:t>Data Preparation</a:t>
            </a:r>
            <a:endParaRPr lang="zh-CN" altLang="en-US" sz="20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4775" y="1654810"/>
            <a:ext cx="7117080" cy="18840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0380" y="3600450"/>
            <a:ext cx="6465570" cy="278765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61315" y="224155"/>
            <a:ext cx="8227060" cy="763270"/>
          </a:xfrm>
        </p:spPr>
        <p:txBody>
          <a:bodyPr/>
          <a:lstStyle/>
          <a:p>
            <a:r>
              <a:rPr lang="zh-CN" altLang="en-US" sz="3600"/>
              <a:t>CS422 Data Mining Project</a:t>
            </a:r>
            <a:endParaRPr lang="zh-CN" altLang="en-US" sz="3600"/>
          </a:p>
        </p:txBody>
      </p:sp>
      <p:sp>
        <p:nvSpPr>
          <p:cNvPr id="9" name="任意多边形: 形状 7"/>
          <p:cNvSpPr/>
          <p:nvPr>
            <p:custDataLst>
              <p:tags r:id="rId2"/>
            </p:custDataLst>
          </p:nvPr>
        </p:nvSpPr>
        <p:spPr>
          <a:xfrm>
            <a:off x="11073282" y="5893070"/>
            <a:ext cx="1116566" cy="968113"/>
          </a:xfrm>
          <a:custGeom>
            <a:avLst/>
            <a:gdLst>
              <a:gd name="connsiteX0" fmla="*/ 0 w 1116566"/>
              <a:gd name="connsiteY0" fmla="*/ 968113 h 968113"/>
              <a:gd name="connsiteX1" fmla="*/ 1116566 w 1116566"/>
              <a:gd name="connsiteY1" fmla="*/ 968113 h 968113"/>
              <a:gd name="connsiteX2" fmla="*/ 1116566 w 1116566"/>
              <a:gd name="connsiteY2" fmla="*/ 0 h 96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6566" h="968113">
                <a:moveTo>
                  <a:pt x="0" y="968113"/>
                </a:moveTo>
                <a:lnTo>
                  <a:pt x="1116566" y="968113"/>
                </a:lnTo>
                <a:lnTo>
                  <a:pt x="1116566" y="0"/>
                </a:lnTo>
                <a:close/>
              </a:path>
            </a:pathLst>
          </a:custGeom>
          <a:solidFill>
            <a:schemeClr val="accent3"/>
          </a:solidFill>
          <a:ln w="63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>
            <p:custDataLst>
              <p:tags r:id="rId3"/>
            </p:custDataLst>
          </p:nvPr>
        </p:nvSpPr>
        <p:spPr>
          <a:xfrm>
            <a:off x="143781" y="0"/>
            <a:ext cx="994611" cy="6858001"/>
          </a:xfrm>
          <a:custGeom>
            <a:avLst/>
            <a:gdLst>
              <a:gd name="connsiteX0" fmla="*/ 0 w 1634832"/>
              <a:gd name="connsiteY0" fmla="*/ 0 h 6858001"/>
              <a:gd name="connsiteX1" fmla="*/ 261030 w 1634832"/>
              <a:gd name="connsiteY1" fmla="*/ 0 h 6858001"/>
              <a:gd name="connsiteX2" fmla="*/ 1634832 w 1634832"/>
              <a:gd name="connsiteY2" fmla="*/ 6858001 h 6858001"/>
              <a:gd name="connsiteX3" fmla="*/ 0 w 16348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4832" h="6858001">
                <a:moveTo>
                  <a:pt x="0" y="0"/>
                </a:moveTo>
                <a:lnTo>
                  <a:pt x="261030" y="0"/>
                </a:lnTo>
                <a:lnTo>
                  <a:pt x="1634832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 rot="10800000">
            <a:off x="10055860" y="1461770"/>
            <a:ext cx="572135" cy="499745"/>
            <a:chOff x="1168400" y="1347856"/>
            <a:chExt cx="723913" cy="63168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5" name="任意多边形: 形状 17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任意多边形: 形状 18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任意多边形: 形状 11"/>
          <p:cNvSpPr/>
          <p:nvPr>
            <p:custDataLst>
              <p:tags r:id="rId7"/>
            </p:custDataLst>
          </p:nvPr>
        </p:nvSpPr>
        <p:spPr>
          <a:xfrm>
            <a:off x="-600" y="0"/>
            <a:ext cx="12193200" cy="6858001"/>
          </a:xfrm>
          <a:custGeom>
            <a:avLst/>
            <a:gdLst>
              <a:gd name="connsiteX0" fmla="*/ 0 w 1634832"/>
              <a:gd name="connsiteY0" fmla="*/ 0 h 6858001"/>
              <a:gd name="connsiteX1" fmla="*/ 261030 w 1634832"/>
              <a:gd name="connsiteY1" fmla="*/ 0 h 6858001"/>
              <a:gd name="connsiteX2" fmla="*/ 1634832 w 1634832"/>
              <a:gd name="connsiteY2" fmla="*/ 6858001 h 6858001"/>
              <a:gd name="connsiteX3" fmla="*/ 0 w 16348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2" h="10800">
                <a:moveTo>
                  <a:pt x="0" y="0"/>
                </a:moveTo>
                <a:lnTo>
                  <a:pt x="250" y="0"/>
                </a:lnTo>
                <a:lnTo>
                  <a:pt x="1546" y="10630"/>
                </a:lnTo>
                <a:lnTo>
                  <a:pt x="19202" y="8687"/>
                </a:lnTo>
                <a:lnTo>
                  <a:pt x="19202" y="10800"/>
                </a:lnTo>
                <a:lnTo>
                  <a:pt x="1566" y="10800"/>
                </a:lnTo>
                <a:lnTo>
                  <a:pt x="0" y="10800"/>
                </a:lnTo>
                <a:lnTo>
                  <a:pt x="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35" y="987425"/>
            <a:ext cx="4963160" cy="32365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2755" y="3312795"/>
            <a:ext cx="6548755" cy="3219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4220" y="445135"/>
            <a:ext cx="3629025" cy="30454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335" y="4297680"/>
            <a:ext cx="5177790" cy="235077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2"/>
            </p:custDataLst>
          </p:nvPr>
        </p:nvSpPr>
        <p:spPr>
          <a:xfrm>
            <a:off x="5230495" y="2317115"/>
            <a:ext cx="3312795" cy="760095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/>
          <a:p>
            <a:pPr marL="0" lvl="0" indent="0" algn="just" fontAlgn="auto">
              <a:lnSpc>
                <a:spcPct val="150000"/>
              </a:lnSpc>
              <a:spcAft>
                <a:spcPts val="1200"/>
              </a:spcAft>
            </a:pPr>
            <a:r>
              <a:rPr lang="en-US" altLang="zh-CN" sz="3200"/>
              <a:t>Exploratory Insights</a:t>
            </a:r>
            <a:endParaRPr lang="zh-CN" altLang="en-US" sz="2000">
              <a:sym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61315" y="224155"/>
            <a:ext cx="8227060" cy="763270"/>
          </a:xfrm>
        </p:spPr>
        <p:txBody>
          <a:bodyPr/>
          <a:lstStyle/>
          <a:p>
            <a:r>
              <a:rPr lang="zh-CN" altLang="en-US" sz="3600"/>
              <a:t>CS422 Data Mining Project</a:t>
            </a:r>
            <a:endParaRPr lang="zh-CN" altLang="en-US" sz="3600"/>
          </a:p>
        </p:txBody>
      </p:sp>
      <p:sp>
        <p:nvSpPr>
          <p:cNvPr id="9" name="任意多边形: 形状 7"/>
          <p:cNvSpPr/>
          <p:nvPr>
            <p:custDataLst>
              <p:tags r:id="rId2"/>
            </p:custDataLst>
          </p:nvPr>
        </p:nvSpPr>
        <p:spPr>
          <a:xfrm>
            <a:off x="11073282" y="5893070"/>
            <a:ext cx="1116566" cy="968113"/>
          </a:xfrm>
          <a:custGeom>
            <a:avLst/>
            <a:gdLst>
              <a:gd name="connsiteX0" fmla="*/ 0 w 1116566"/>
              <a:gd name="connsiteY0" fmla="*/ 968113 h 968113"/>
              <a:gd name="connsiteX1" fmla="*/ 1116566 w 1116566"/>
              <a:gd name="connsiteY1" fmla="*/ 968113 h 968113"/>
              <a:gd name="connsiteX2" fmla="*/ 1116566 w 1116566"/>
              <a:gd name="connsiteY2" fmla="*/ 0 h 96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6566" h="968113">
                <a:moveTo>
                  <a:pt x="0" y="968113"/>
                </a:moveTo>
                <a:lnTo>
                  <a:pt x="1116566" y="968113"/>
                </a:lnTo>
                <a:lnTo>
                  <a:pt x="1116566" y="0"/>
                </a:lnTo>
                <a:close/>
              </a:path>
            </a:pathLst>
          </a:custGeom>
          <a:solidFill>
            <a:schemeClr val="accent3"/>
          </a:solidFill>
          <a:ln w="63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>
            <p:custDataLst>
              <p:tags r:id="rId3"/>
            </p:custDataLst>
          </p:nvPr>
        </p:nvSpPr>
        <p:spPr>
          <a:xfrm>
            <a:off x="143781" y="0"/>
            <a:ext cx="994611" cy="6858001"/>
          </a:xfrm>
          <a:custGeom>
            <a:avLst/>
            <a:gdLst>
              <a:gd name="connsiteX0" fmla="*/ 0 w 1634832"/>
              <a:gd name="connsiteY0" fmla="*/ 0 h 6858001"/>
              <a:gd name="connsiteX1" fmla="*/ 261030 w 1634832"/>
              <a:gd name="connsiteY1" fmla="*/ 0 h 6858001"/>
              <a:gd name="connsiteX2" fmla="*/ 1634832 w 1634832"/>
              <a:gd name="connsiteY2" fmla="*/ 6858001 h 6858001"/>
              <a:gd name="connsiteX3" fmla="*/ 0 w 16348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4832" h="6858001">
                <a:moveTo>
                  <a:pt x="0" y="0"/>
                </a:moveTo>
                <a:lnTo>
                  <a:pt x="261030" y="0"/>
                </a:lnTo>
                <a:lnTo>
                  <a:pt x="1634832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 rot="10800000">
            <a:off x="10055860" y="1461770"/>
            <a:ext cx="572135" cy="499745"/>
            <a:chOff x="1168400" y="1347856"/>
            <a:chExt cx="723913" cy="63168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5" name="任意多边形: 形状 17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任意多边形: 形状 18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任意多边形: 形状 11"/>
          <p:cNvSpPr/>
          <p:nvPr>
            <p:custDataLst>
              <p:tags r:id="rId7"/>
            </p:custDataLst>
          </p:nvPr>
        </p:nvSpPr>
        <p:spPr>
          <a:xfrm>
            <a:off x="-600" y="0"/>
            <a:ext cx="12193200" cy="6858001"/>
          </a:xfrm>
          <a:custGeom>
            <a:avLst/>
            <a:gdLst>
              <a:gd name="connsiteX0" fmla="*/ 0 w 1634832"/>
              <a:gd name="connsiteY0" fmla="*/ 0 h 6858001"/>
              <a:gd name="connsiteX1" fmla="*/ 261030 w 1634832"/>
              <a:gd name="connsiteY1" fmla="*/ 0 h 6858001"/>
              <a:gd name="connsiteX2" fmla="*/ 1634832 w 1634832"/>
              <a:gd name="connsiteY2" fmla="*/ 6858001 h 6858001"/>
              <a:gd name="connsiteX3" fmla="*/ 0 w 16348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2" h="10800">
                <a:moveTo>
                  <a:pt x="0" y="0"/>
                </a:moveTo>
                <a:lnTo>
                  <a:pt x="250" y="0"/>
                </a:lnTo>
                <a:lnTo>
                  <a:pt x="1546" y="10630"/>
                </a:lnTo>
                <a:lnTo>
                  <a:pt x="19202" y="8687"/>
                </a:lnTo>
                <a:lnTo>
                  <a:pt x="19202" y="10800"/>
                </a:lnTo>
                <a:lnTo>
                  <a:pt x="1566" y="10800"/>
                </a:lnTo>
                <a:lnTo>
                  <a:pt x="0" y="10800"/>
                </a:lnTo>
                <a:lnTo>
                  <a:pt x="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386715" y="868045"/>
            <a:ext cx="7475220" cy="100774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lvl="0" indent="0" algn="just" fontAlgn="auto">
              <a:lnSpc>
                <a:spcPct val="150000"/>
              </a:lnSpc>
              <a:spcAft>
                <a:spcPts val="1200"/>
              </a:spcAft>
            </a:pPr>
            <a:r>
              <a:rPr lang="en-US" altLang="zh-CN" sz="3200"/>
              <a:t>Modeling and Hyperparameter Optimization</a:t>
            </a:r>
            <a:endParaRPr lang="zh-CN" altLang="en-US" sz="20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870" y="1683385"/>
            <a:ext cx="6986270" cy="1228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2370" y="2276475"/>
            <a:ext cx="4564380" cy="14693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3375" y="224155"/>
            <a:ext cx="4033520" cy="1931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870" y="3029585"/>
            <a:ext cx="3977005" cy="13900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3870" y="4557395"/>
            <a:ext cx="4041775" cy="13354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52695" y="2695575"/>
            <a:ext cx="2087245" cy="2057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1760" y="3867150"/>
            <a:ext cx="4300220" cy="202374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25645" y="4987290"/>
            <a:ext cx="3336290" cy="1579245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61315" y="224155"/>
            <a:ext cx="8227060" cy="763270"/>
          </a:xfrm>
        </p:spPr>
        <p:txBody>
          <a:bodyPr/>
          <a:lstStyle/>
          <a:p>
            <a:r>
              <a:rPr lang="zh-CN" altLang="en-US" sz="3600"/>
              <a:t>CS422 Data Mining Project</a:t>
            </a:r>
            <a:endParaRPr lang="zh-CN" altLang="en-US" sz="3600"/>
          </a:p>
        </p:txBody>
      </p:sp>
      <p:sp>
        <p:nvSpPr>
          <p:cNvPr id="9" name="任意多边形: 形状 7"/>
          <p:cNvSpPr/>
          <p:nvPr>
            <p:custDataLst>
              <p:tags r:id="rId2"/>
            </p:custDataLst>
          </p:nvPr>
        </p:nvSpPr>
        <p:spPr>
          <a:xfrm>
            <a:off x="11073282" y="5893070"/>
            <a:ext cx="1116566" cy="968113"/>
          </a:xfrm>
          <a:custGeom>
            <a:avLst/>
            <a:gdLst>
              <a:gd name="connsiteX0" fmla="*/ 0 w 1116566"/>
              <a:gd name="connsiteY0" fmla="*/ 968113 h 968113"/>
              <a:gd name="connsiteX1" fmla="*/ 1116566 w 1116566"/>
              <a:gd name="connsiteY1" fmla="*/ 968113 h 968113"/>
              <a:gd name="connsiteX2" fmla="*/ 1116566 w 1116566"/>
              <a:gd name="connsiteY2" fmla="*/ 0 h 96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6566" h="968113">
                <a:moveTo>
                  <a:pt x="0" y="968113"/>
                </a:moveTo>
                <a:lnTo>
                  <a:pt x="1116566" y="968113"/>
                </a:lnTo>
                <a:lnTo>
                  <a:pt x="1116566" y="0"/>
                </a:lnTo>
                <a:close/>
              </a:path>
            </a:pathLst>
          </a:custGeom>
          <a:solidFill>
            <a:schemeClr val="accent3"/>
          </a:solidFill>
          <a:ln w="63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>
            <p:custDataLst>
              <p:tags r:id="rId3"/>
            </p:custDataLst>
          </p:nvPr>
        </p:nvSpPr>
        <p:spPr>
          <a:xfrm>
            <a:off x="143781" y="0"/>
            <a:ext cx="994611" cy="6858001"/>
          </a:xfrm>
          <a:custGeom>
            <a:avLst/>
            <a:gdLst>
              <a:gd name="connsiteX0" fmla="*/ 0 w 1634832"/>
              <a:gd name="connsiteY0" fmla="*/ 0 h 6858001"/>
              <a:gd name="connsiteX1" fmla="*/ 261030 w 1634832"/>
              <a:gd name="connsiteY1" fmla="*/ 0 h 6858001"/>
              <a:gd name="connsiteX2" fmla="*/ 1634832 w 1634832"/>
              <a:gd name="connsiteY2" fmla="*/ 6858001 h 6858001"/>
              <a:gd name="connsiteX3" fmla="*/ 0 w 16348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4832" h="6858001">
                <a:moveTo>
                  <a:pt x="0" y="0"/>
                </a:moveTo>
                <a:lnTo>
                  <a:pt x="261030" y="0"/>
                </a:lnTo>
                <a:lnTo>
                  <a:pt x="1634832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 rot="10800000">
            <a:off x="10055860" y="1461770"/>
            <a:ext cx="572135" cy="499745"/>
            <a:chOff x="1168400" y="1347856"/>
            <a:chExt cx="723913" cy="63168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5" name="任意多边形: 形状 17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任意多边形: 形状 18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任意多边形: 形状 11"/>
          <p:cNvSpPr/>
          <p:nvPr>
            <p:custDataLst>
              <p:tags r:id="rId7"/>
            </p:custDataLst>
          </p:nvPr>
        </p:nvSpPr>
        <p:spPr>
          <a:xfrm>
            <a:off x="-600" y="0"/>
            <a:ext cx="12193200" cy="6858001"/>
          </a:xfrm>
          <a:custGeom>
            <a:avLst/>
            <a:gdLst>
              <a:gd name="connsiteX0" fmla="*/ 0 w 1634832"/>
              <a:gd name="connsiteY0" fmla="*/ 0 h 6858001"/>
              <a:gd name="connsiteX1" fmla="*/ 261030 w 1634832"/>
              <a:gd name="connsiteY1" fmla="*/ 0 h 6858001"/>
              <a:gd name="connsiteX2" fmla="*/ 1634832 w 1634832"/>
              <a:gd name="connsiteY2" fmla="*/ 6858001 h 6858001"/>
              <a:gd name="connsiteX3" fmla="*/ 0 w 16348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2" h="10800">
                <a:moveTo>
                  <a:pt x="0" y="0"/>
                </a:moveTo>
                <a:lnTo>
                  <a:pt x="250" y="0"/>
                </a:lnTo>
                <a:lnTo>
                  <a:pt x="1546" y="10630"/>
                </a:lnTo>
                <a:lnTo>
                  <a:pt x="19202" y="8687"/>
                </a:lnTo>
                <a:lnTo>
                  <a:pt x="19202" y="10800"/>
                </a:lnTo>
                <a:lnTo>
                  <a:pt x="1566" y="10800"/>
                </a:lnTo>
                <a:lnTo>
                  <a:pt x="0" y="10800"/>
                </a:lnTo>
                <a:lnTo>
                  <a:pt x="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382905" y="839470"/>
            <a:ext cx="5713095" cy="86106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lvl="0" indent="0" algn="just" fontAlgn="auto">
              <a:lnSpc>
                <a:spcPct val="150000"/>
              </a:lnSpc>
              <a:spcAft>
                <a:spcPts val="1200"/>
              </a:spcAft>
            </a:pPr>
            <a:r>
              <a:rPr lang="en-US" altLang="zh-CN" sz="3200"/>
              <a:t>Load Classification and Evaluation</a:t>
            </a:r>
            <a:endParaRPr lang="zh-CN" altLang="en-US" sz="20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0320" y="2226945"/>
            <a:ext cx="1980565" cy="7791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3965" y="893445"/>
            <a:ext cx="2918460" cy="2671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0320" y="4311015"/>
            <a:ext cx="1913255" cy="927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26170" y="4163695"/>
            <a:ext cx="3194050" cy="2550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1385" y="1586230"/>
            <a:ext cx="4935220" cy="522033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61315" y="224155"/>
            <a:ext cx="8227060" cy="763270"/>
          </a:xfrm>
        </p:spPr>
        <p:txBody>
          <a:bodyPr/>
          <a:lstStyle/>
          <a:p>
            <a:r>
              <a:rPr lang="zh-CN" altLang="en-US" sz="3600"/>
              <a:t>CS422 Data Mining Project</a:t>
            </a:r>
            <a:endParaRPr lang="zh-CN" altLang="en-US" sz="3600"/>
          </a:p>
        </p:txBody>
      </p:sp>
      <p:sp>
        <p:nvSpPr>
          <p:cNvPr id="9" name="任意多边形: 形状 7"/>
          <p:cNvSpPr/>
          <p:nvPr>
            <p:custDataLst>
              <p:tags r:id="rId2"/>
            </p:custDataLst>
          </p:nvPr>
        </p:nvSpPr>
        <p:spPr>
          <a:xfrm>
            <a:off x="11073282" y="5893070"/>
            <a:ext cx="1116566" cy="968113"/>
          </a:xfrm>
          <a:custGeom>
            <a:avLst/>
            <a:gdLst>
              <a:gd name="connsiteX0" fmla="*/ 0 w 1116566"/>
              <a:gd name="connsiteY0" fmla="*/ 968113 h 968113"/>
              <a:gd name="connsiteX1" fmla="*/ 1116566 w 1116566"/>
              <a:gd name="connsiteY1" fmla="*/ 968113 h 968113"/>
              <a:gd name="connsiteX2" fmla="*/ 1116566 w 1116566"/>
              <a:gd name="connsiteY2" fmla="*/ 0 h 96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6566" h="968113">
                <a:moveTo>
                  <a:pt x="0" y="968113"/>
                </a:moveTo>
                <a:lnTo>
                  <a:pt x="1116566" y="968113"/>
                </a:lnTo>
                <a:lnTo>
                  <a:pt x="1116566" y="0"/>
                </a:lnTo>
                <a:close/>
              </a:path>
            </a:pathLst>
          </a:custGeom>
          <a:solidFill>
            <a:schemeClr val="accent3"/>
          </a:solidFill>
          <a:ln w="63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>
            <p:custDataLst>
              <p:tags r:id="rId3"/>
            </p:custDataLst>
          </p:nvPr>
        </p:nvSpPr>
        <p:spPr>
          <a:xfrm>
            <a:off x="143781" y="0"/>
            <a:ext cx="994611" cy="6858001"/>
          </a:xfrm>
          <a:custGeom>
            <a:avLst/>
            <a:gdLst>
              <a:gd name="connsiteX0" fmla="*/ 0 w 1634832"/>
              <a:gd name="connsiteY0" fmla="*/ 0 h 6858001"/>
              <a:gd name="connsiteX1" fmla="*/ 261030 w 1634832"/>
              <a:gd name="connsiteY1" fmla="*/ 0 h 6858001"/>
              <a:gd name="connsiteX2" fmla="*/ 1634832 w 1634832"/>
              <a:gd name="connsiteY2" fmla="*/ 6858001 h 6858001"/>
              <a:gd name="connsiteX3" fmla="*/ 0 w 16348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4832" h="6858001">
                <a:moveTo>
                  <a:pt x="0" y="0"/>
                </a:moveTo>
                <a:lnTo>
                  <a:pt x="261030" y="0"/>
                </a:lnTo>
                <a:lnTo>
                  <a:pt x="1634832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 rot="10800000">
            <a:off x="10055860" y="1461770"/>
            <a:ext cx="572135" cy="499745"/>
            <a:chOff x="1168400" y="1347856"/>
            <a:chExt cx="723913" cy="63168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5" name="任意多边形: 形状 17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任意多边形: 形状 18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任意多边形: 形状 11"/>
          <p:cNvSpPr/>
          <p:nvPr>
            <p:custDataLst>
              <p:tags r:id="rId7"/>
            </p:custDataLst>
          </p:nvPr>
        </p:nvSpPr>
        <p:spPr>
          <a:xfrm>
            <a:off x="-600" y="0"/>
            <a:ext cx="12193200" cy="6858001"/>
          </a:xfrm>
          <a:custGeom>
            <a:avLst/>
            <a:gdLst>
              <a:gd name="connsiteX0" fmla="*/ 0 w 1634832"/>
              <a:gd name="connsiteY0" fmla="*/ 0 h 6858001"/>
              <a:gd name="connsiteX1" fmla="*/ 261030 w 1634832"/>
              <a:gd name="connsiteY1" fmla="*/ 0 h 6858001"/>
              <a:gd name="connsiteX2" fmla="*/ 1634832 w 1634832"/>
              <a:gd name="connsiteY2" fmla="*/ 6858001 h 6858001"/>
              <a:gd name="connsiteX3" fmla="*/ 0 w 16348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2" h="10800">
                <a:moveTo>
                  <a:pt x="0" y="0"/>
                </a:moveTo>
                <a:lnTo>
                  <a:pt x="250" y="0"/>
                </a:lnTo>
                <a:lnTo>
                  <a:pt x="1546" y="10630"/>
                </a:lnTo>
                <a:lnTo>
                  <a:pt x="19202" y="8687"/>
                </a:lnTo>
                <a:lnTo>
                  <a:pt x="19202" y="10800"/>
                </a:lnTo>
                <a:lnTo>
                  <a:pt x="1566" y="10800"/>
                </a:lnTo>
                <a:lnTo>
                  <a:pt x="0" y="10800"/>
                </a:lnTo>
                <a:lnTo>
                  <a:pt x="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1609725" y="1254125"/>
            <a:ext cx="5518785" cy="91503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lvl="0" indent="0" algn="just" fontAlgn="auto">
              <a:lnSpc>
                <a:spcPct val="150000"/>
              </a:lnSpc>
              <a:spcAft>
                <a:spcPts val="1200"/>
              </a:spcAft>
            </a:pPr>
            <a:r>
              <a:rPr lang="en-US" altLang="zh-CN" sz="3200"/>
              <a:t>Conclusions and Future Direction</a:t>
            </a:r>
            <a:endParaRPr lang="zh-CN" altLang="en-US" sz="3200"/>
          </a:p>
          <a:p>
            <a:pPr marL="457200" lvl="1" indent="0" algn="just" fontAlgn="auto">
              <a:lnSpc>
                <a:spcPct val="150000"/>
              </a:lnSpc>
              <a:spcAft>
                <a:spcPts val="1200"/>
              </a:spcAft>
            </a:pPr>
            <a:endParaRPr lang="zh-CN" altLang="en-US" sz="2000"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1867535" y="2169160"/>
            <a:ext cx="8694420" cy="4352290"/>
          </a:xfrm>
          <a:prstGeom prst="rect">
            <a:avLst/>
          </a:prstGeom>
          <a:noFill/>
        </p:spPr>
        <p:txBody>
          <a:bodyPr wrap="square" lIns="0" tIns="0" rIns="0" bIns="0" rtlCol="0"/>
          <a:p>
            <a:pPr marL="457200" lvl="1" indent="0"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2400">
                <a:sym typeface="+mn-ea"/>
              </a:rPr>
              <a:t>Integrating multiple meteorological factors enhances electric load forecasting quality.</a:t>
            </a:r>
            <a:endParaRPr lang="en-US" altLang="zh-CN" sz="2400">
              <a:sym typeface="+mn-ea"/>
            </a:endParaRPr>
          </a:p>
          <a:p>
            <a:pPr marL="457200" lvl="1" indent="0"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2400">
                <a:sym typeface="+mn-ea"/>
              </a:rPr>
              <a:t>Random Forest models capture complex nonlinearities better than linear models.</a:t>
            </a:r>
            <a:endParaRPr lang="en-US" altLang="zh-CN" sz="2400">
              <a:sym typeface="+mn-ea"/>
            </a:endParaRPr>
          </a:p>
          <a:p>
            <a:pPr marL="457200" lvl="1" indent="0"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2400">
                <a:sym typeface="+mn-ea"/>
              </a:rPr>
              <a:t>Binary classification framework adds practical value for load anomaly detection.</a:t>
            </a:r>
            <a:endParaRPr lang="en-US" altLang="zh-CN" sz="2400">
              <a:sym typeface="+mn-ea"/>
            </a:endParaRPr>
          </a:p>
          <a:p>
            <a:pPr marL="457200" lvl="1" indent="0"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2400">
                <a:sym typeface="+mn-ea"/>
              </a:rPr>
              <a:t>Future work: incorporate higher resolution weather data, explore deep learning approaches, and develop real-time predictive systems.</a:t>
            </a:r>
            <a:endParaRPr lang="en-US" altLang="zh-CN" sz="2400">
              <a:sym typeface="+mn-ea"/>
            </a:endParaRPr>
          </a:p>
          <a:p>
            <a:pPr marL="457200" lvl="1" indent="0" algn="just" fontAlgn="auto">
              <a:lnSpc>
                <a:spcPct val="100000"/>
              </a:lnSpc>
              <a:spcAft>
                <a:spcPts val="1200"/>
              </a:spcAft>
            </a:pPr>
            <a:endParaRPr lang="en-US" altLang="zh-CN" sz="2400">
              <a:sym typeface="+mn-ea"/>
            </a:endParaRPr>
          </a:p>
          <a:p>
            <a:pPr marL="457200" lvl="1" indent="0" algn="just" fontAlgn="auto">
              <a:lnSpc>
                <a:spcPct val="100000"/>
              </a:lnSpc>
              <a:spcAft>
                <a:spcPts val="1200"/>
              </a:spcAft>
            </a:pPr>
            <a:endParaRPr lang="en-US" altLang="zh-CN" sz="2400"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5634_1*a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5634_1*a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5634_1*i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57dadeb95ab44bae952665e5e2adc44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12"/>
  <p:tag name="KSO_WM_TEMPLATE_ASSEMBLE_XID" val="60656e7a4054ed1e2fb7f9ab"/>
  <p:tag name="KSO_WM_TEMPLATE_ASSEMBLE_GROUPID" val="60656e7a4054ed1e2fb7f9ab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5634_1*i*2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5ed7bbdef93b417f8597839bfceeb68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12"/>
  <p:tag name="KSO_WM_TEMPLATE_ASSEMBLE_XID" val="60656e7a4054ed1e2fb7f9ab"/>
  <p:tag name="KSO_WM_TEMPLATE_ASSEMBLE_GROUPID" val="60656e7a4054ed1e2fb7f9ab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5634_1*i*3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9d348e14170f4fda9a6f5f3d4ad90c6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TEMPLATE_ASSEMBLE_XID" val="60656e7a4054ed1e2fb7f9ab"/>
  <p:tag name="KSO_WM_TEMPLATE_ASSEMBLE_GROUPID" val="60656e7a4054ed1e2fb7f9ab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5634_1*i*4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SM_LIMIT_TYPE" val="1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7a4054ed1e2fb7f9ab"/>
  <p:tag name="KSO_WM_TEMPLATE_ASSEMBLE_GROUPID" val="60656e7a4054ed1e2fb7f9ab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5634_1*i*5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SM_LIMIT_TYPE" val="1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7a4054ed1e2fb7f9ab"/>
  <p:tag name="KSO_WM_TEMPLATE_ASSEMBLE_GROUPID" val="60656e7a4054ed1e2fb7f9ab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5634_1*i*6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c441230aa17b467882c9a069d83bb11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12"/>
  <p:tag name="KSO_WM_TEMPLATE_ASSEMBLE_XID" val="60656e7a4054ed1e2fb7f9ab"/>
  <p:tag name="KSO_WM_TEMPLATE_ASSEMBLE_GROUPID" val="60656e7a4054ed1e2fb7f9ab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5634_1*a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18.xml><?xml version="1.0" encoding="utf-8"?>
<p:tagLst xmlns:p="http://schemas.openxmlformats.org/presentationml/2006/main">
  <p:tag name="KSO_WM_SLIDE_ID" val="custom2023563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3.0"/>
  <p:tag name="KSO_WM_BEAUTIFY_FLAG" val="#wm#"/>
  <p:tag name="KSO_WM_TEMPLATE_CATEGORY" val="custom"/>
  <p:tag name="KSO_WM_TEMPLATE_INDEX" val="20235634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00000000000001},&quot;minSize&quot;:{&quot;size1&quot;:26.699999999999999},&quot;normalSize&quot;:{&quot;size1&quot;:28.899999999999999},&quot;subLayout&quot;:[{&quot;id&quot;:&quot;2021-04-01T15:01:27&quot;,&quot;margin&quot;:{&quot;bottom&quot;:0.026000002399086952,&quot;left&quot;:5.0799999237060547,&quot;right&quot;:6.7729997634887695,&quot;top&quot;:2.9630000591278076},&quot;type&quot;:0},{&quot;id&quot;:&quot;2021-04-01T15:01:27&quot;,&quot;margin&quot;:{&quot;bottom&quot;:4.2329998016357422,&quot;left&quot;:5.0799999237060547,&quot;right&quot;:4.6560001373291016,&quot;top&quot;:0.84700000286102295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5634_1*a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5634_1*i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57dadeb95ab44bae952665e5e2adc44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12"/>
  <p:tag name="KSO_WM_TEMPLATE_ASSEMBLE_XID" val="60656e7a4054ed1e2fb7f9ab"/>
  <p:tag name="KSO_WM_TEMPLATE_ASSEMBLE_GROUPID" val="60656e7a4054ed1e2fb7f9ab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5634_1*i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57dadeb95ab44bae952665e5e2adc44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12"/>
  <p:tag name="KSO_WM_TEMPLATE_ASSEMBLE_XID" val="60656e7a4054ed1e2fb7f9ab"/>
  <p:tag name="KSO_WM_TEMPLATE_ASSEMBLE_GROUPID" val="60656e7a4054ed1e2fb7f9ab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5634_1*i*2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5ed7bbdef93b417f8597839bfceeb68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12"/>
  <p:tag name="KSO_WM_TEMPLATE_ASSEMBLE_XID" val="60656e7a4054ed1e2fb7f9ab"/>
  <p:tag name="KSO_WM_TEMPLATE_ASSEMBLE_GROUPID" val="60656e7a4054ed1e2fb7f9ab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5634_1*i*3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9d348e14170f4fda9a6f5f3d4ad90c6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TEMPLATE_ASSEMBLE_XID" val="60656e7a4054ed1e2fb7f9ab"/>
  <p:tag name="KSO_WM_TEMPLATE_ASSEMBLE_GROUPID" val="60656e7a4054ed1e2fb7f9ab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5634_1*i*4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SM_LIMIT_TYPE" val="1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7a4054ed1e2fb7f9ab"/>
  <p:tag name="KSO_WM_TEMPLATE_ASSEMBLE_GROUPID" val="60656e7a4054ed1e2fb7f9ab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5634_1*i*5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SM_LIMIT_TYPE" val="1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7a4054ed1e2fb7f9ab"/>
  <p:tag name="KSO_WM_TEMPLATE_ASSEMBLE_GROUPID" val="60656e7a4054ed1e2fb7f9ab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5634_1*i*6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c441230aa17b467882c9a069d83bb11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12"/>
  <p:tag name="KSO_WM_TEMPLATE_ASSEMBLE_XID" val="60656e7a4054ed1e2fb7f9ab"/>
  <p:tag name="KSO_WM_TEMPLATE_ASSEMBLE_GROUPID" val="60656e7a4054ed1e2fb7f9ab"/>
</p:tagLst>
</file>

<file path=ppt/tags/tag26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VALUE" val="30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5634_1*f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PRESET_TEXT" val="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。"/>
  <p:tag name="KSO_WM_UNIT_TEXT_TYPE" val="1"/>
</p:tagLst>
</file>

<file path=ppt/tags/tag27.xml><?xml version="1.0" encoding="utf-8"?>
<p:tagLst xmlns:p="http://schemas.openxmlformats.org/presentationml/2006/main">
  <p:tag name="KSO_WM_SLIDE_ID" val="custom2023563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3.0"/>
  <p:tag name="KSO_WM_BEAUTIFY_FLAG" val="#wm#"/>
  <p:tag name="KSO_WM_TEMPLATE_CATEGORY" val="custom"/>
  <p:tag name="KSO_WM_TEMPLATE_INDEX" val="20235634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00000000000001},&quot;minSize&quot;:{&quot;size1&quot;:26.699999999999999},&quot;normalSize&quot;:{&quot;size1&quot;:28.899999999999999},&quot;subLayout&quot;:[{&quot;id&quot;:&quot;2021-04-01T15:01:27&quot;,&quot;margin&quot;:{&quot;bottom&quot;:0.026000002399086952,&quot;left&quot;:5.0799999237060547,&quot;right&quot;:6.7729997634887695,&quot;top&quot;:2.9630000591278076},&quot;type&quot;:0},{&quot;id&quot;:&quot;2021-04-01T15:01:27&quot;,&quot;margin&quot;:{&quot;bottom&quot;:4.2329998016357422,&quot;left&quot;:5.0799999237060547,&quot;right&quot;:4.6560001373291016,&quot;top&quot;:0.84700000286102295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5634_1*a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5634_1*i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57dadeb95ab44bae952665e5e2adc44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12"/>
  <p:tag name="KSO_WM_TEMPLATE_ASSEMBLE_XID" val="60656e7a4054ed1e2fb7f9ab"/>
  <p:tag name="KSO_WM_TEMPLATE_ASSEMBLE_GROUPID" val="60656e7a4054ed1e2fb7f9ab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5634_1*i*2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5ed7bbdef93b417f8597839bfceeb68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12"/>
  <p:tag name="KSO_WM_TEMPLATE_ASSEMBLE_XID" val="60656e7a4054ed1e2fb7f9ab"/>
  <p:tag name="KSO_WM_TEMPLATE_ASSEMBLE_GROUPID" val="60656e7a4054ed1e2fb7f9ab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5634_1*i*2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5ed7bbdef93b417f8597839bfceeb68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12"/>
  <p:tag name="KSO_WM_TEMPLATE_ASSEMBLE_XID" val="60656e7a4054ed1e2fb7f9ab"/>
  <p:tag name="KSO_WM_TEMPLATE_ASSEMBLE_GROUPID" val="60656e7a4054ed1e2fb7f9ab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5634_1*i*3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9d348e14170f4fda9a6f5f3d4ad90c6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TEMPLATE_ASSEMBLE_XID" val="60656e7a4054ed1e2fb7f9ab"/>
  <p:tag name="KSO_WM_TEMPLATE_ASSEMBLE_GROUPID" val="60656e7a4054ed1e2fb7f9ab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5634_1*i*4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SM_LIMIT_TYPE" val="1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7a4054ed1e2fb7f9ab"/>
  <p:tag name="KSO_WM_TEMPLATE_ASSEMBLE_GROUPID" val="60656e7a4054ed1e2fb7f9ab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5634_1*i*5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SM_LIMIT_TYPE" val="1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7a4054ed1e2fb7f9ab"/>
  <p:tag name="KSO_WM_TEMPLATE_ASSEMBLE_GROUPID" val="60656e7a4054ed1e2fb7f9ab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5634_1*i*6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c441230aa17b467882c9a069d83bb11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12"/>
  <p:tag name="KSO_WM_TEMPLATE_ASSEMBLE_XID" val="60656e7a4054ed1e2fb7f9ab"/>
  <p:tag name="KSO_WM_TEMPLATE_ASSEMBLE_GROUPID" val="60656e7a4054ed1e2fb7f9ab"/>
</p:tagLst>
</file>

<file path=ppt/tags/tag35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VALUE" val="30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5634_1*f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PRESET_TEXT" val="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。"/>
  <p:tag name="KSO_WM_UNIT_TEXT_TYPE" val="1"/>
</p:tagLst>
</file>

<file path=ppt/tags/tag36.xml><?xml version="1.0" encoding="utf-8"?>
<p:tagLst xmlns:p="http://schemas.openxmlformats.org/presentationml/2006/main">
  <p:tag name="KSO_WM_SLIDE_ID" val="custom2023563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3.0"/>
  <p:tag name="KSO_WM_BEAUTIFY_FLAG" val="#wm#"/>
  <p:tag name="KSO_WM_TEMPLATE_CATEGORY" val="custom"/>
  <p:tag name="KSO_WM_TEMPLATE_INDEX" val="20235634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00000000000001},&quot;minSize&quot;:{&quot;size1&quot;:26.699999999999999},&quot;normalSize&quot;:{&quot;size1&quot;:28.899999999999999},&quot;subLayout&quot;:[{&quot;id&quot;:&quot;2021-04-01T15:01:27&quot;,&quot;margin&quot;:{&quot;bottom&quot;:0.026000002399086952,&quot;left&quot;:5.0799999237060547,&quot;right&quot;:6.7729997634887695,&quot;top&quot;:2.9630000591278076},&quot;type&quot;:0},{&quot;id&quot;:&quot;2021-04-01T15:01:27&quot;,&quot;margin&quot;:{&quot;bottom&quot;:4.2329998016357422,&quot;left&quot;:5.0799999237060547,&quot;right&quot;:4.6560001373291016,&quot;top&quot;:0.84700000286102295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5634_1*a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5634_1*i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57dadeb95ab44bae952665e5e2adc44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12"/>
  <p:tag name="KSO_WM_TEMPLATE_ASSEMBLE_XID" val="60656e7a4054ed1e2fb7f9ab"/>
  <p:tag name="KSO_WM_TEMPLATE_ASSEMBLE_GROUPID" val="60656e7a4054ed1e2fb7f9ab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5634_1*i*2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5ed7bbdef93b417f8597839bfceeb68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12"/>
  <p:tag name="KSO_WM_TEMPLATE_ASSEMBLE_XID" val="60656e7a4054ed1e2fb7f9ab"/>
  <p:tag name="KSO_WM_TEMPLATE_ASSEMBLE_GROUPID" val="60656e7a4054ed1e2fb7f9ab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5634_1*i*3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9d348e14170f4fda9a6f5f3d4ad90c6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TEMPLATE_ASSEMBLE_XID" val="60656e7a4054ed1e2fb7f9ab"/>
  <p:tag name="KSO_WM_TEMPLATE_ASSEMBLE_GROUPID" val="60656e7a4054ed1e2fb7f9ab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5634_1*i*3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9d348e14170f4fda9a6f5f3d4ad90c6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TEMPLATE_ASSEMBLE_XID" val="60656e7a4054ed1e2fb7f9ab"/>
  <p:tag name="KSO_WM_TEMPLATE_ASSEMBLE_GROUPID" val="60656e7a4054ed1e2fb7f9ab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5634_1*i*4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SM_LIMIT_TYPE" val="1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7a4054ed1e2fb7f9ab"/>
  <p:tag name="KSO_WM_TEMPLATE_ASSEMBLE_GROUPID" val="60656e7a4054ed1e2fb7f9ab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5634_1*i*5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SM_LIMIT_TYPE" val="1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7a4054ed1e2fb7f9ab"/>
  <p:tag name="KSO_WM_TEMPLATE_ASSEMBLE_GROUPID" val="60656e7a4054ed1e2fb7f9ab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5634_1*i*6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c441230aa17b467882c9a069d83bb11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12"/>
  <p:tag name="KSO_WM_TEMPLATE_ASSEMBLE_XID" val="60656e7a4054ed1e2fb7f9ab"/>
  <p:tag name="KSO_WM_TEMPLATE_ASSEMBLE_GROUPID" val="60656e7a4054ed1e2fb7f9ab"/>
</p:tagLst>
</file>

<file path=ppt/tags/tag44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VALUE" val="30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5634_1*f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PRESET_TEXT" val="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。"/>
  <p:tag name="KSO_WM_UNIT_TEXT_TYPE" val="1"/>
</p:tagLst>
</file>

<file path=ppt/tags/tag45.xml><?xml version="1.0" encoding="utf-8"?>
<p:tagLst xmlns:p="http://schemas.openxmlformats.org/presentationml/2006/main">
  <p:tag name="KSO_WM_SLIDE_ID" val="custom2023563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3.0"/>
  <p:tag name="KSO_WM_BEAUTIFY_FLAG" val="#wm#"/>
  <p:tag name="KSO_WM_TEMPLATE_CATEGORY" val="custom"/>
  <p:tag name="KSO_WM_TEMPLATE_INDEX" val="20235634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00000000000001},&quot;minSize&quot;:{&quot;size1&quot;:26.699999999999999},&quot;normalSize&quot;:{&quot;size1&quot;:28.899999999999999},&quot;subLayout&quot;:[{&quot;id&quot;:&quot;2021-04-01T15:01:27&quot;,&quot;margin&quot;:{&quot;bottom&quot;:0.026000002399086952,&quot;left&quot;:5.0799999237060547,&quot;right&quot;:6.7729997634887695,&quot;top&quot;:2.9630000591278076},&quot;type&quot;:0},{&quot;id&quot;:&quot;2021-04-01T15:01:27&quot;,&quot;margin&quot;:{&quot;bottom&quot;:4.2329998016357422,&quot;left&quot;:5.0799999237060547,&quot;right&quot;:4.6560001373291016,&quot;top&quot;:0.84700000286102295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5634_1*a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5634_1*i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57dadeb95ab44bae952665e5e2adc44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12"/>
  <p:tag name="KSO_WM_TEMPLATE_ASSEMBLE_XID" val="60656e7a4054ed1e2fb7f9ab"/>
  <p:tag name="KSO_WM_TEMPLATE_ASSEMBLE_GROUPID" val="60656e7a4054ed1e2fb7f9ab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5634_1*i*2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5ed7bbdef93b417f8597839bfceeb68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12"/>
  <p:tag name="KSO_WM_TEMPLATE_ASSEMBLE_XID" val="60656e7a4054ed1e2fb7f9ab"/>
  <p:tag name="KSO_WM_TEMPLATE_ASSEMBLE_GROUPID" val="60656e7a4054ed1e2fb7f9ab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5634_1*i*3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9d348e14170f4fda9a6f5f3d4ad90c6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TEMPLATE_ASSEMBLE_XID" val="60656e7a4054ed1e2fb7f9ab"/>
  <p:tag name="KSO_WM_TEMPLATE_ASSEMBLE_GROUPID" val="60656e7a4054ed1e2fb7f9ab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5634_1*i*4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SM_LIMIT_TYPE" val="1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7a4054ed1e2fb7f9ab"/>
  <p:tag name="KSO_WM_TEMPLATE_ASSEMBLE_GROUPID" val="60656e7a4054ed1e2fb7f9ab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5634_1*i*4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SM_LIMIT_TYPE" val="1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7a4054ed1e2fb7f9ab"/>
  <p:tag name="KSO_WM_TEMPLATE_ASSEMBLE_GROUPID" val="60656e7a4054ed1e2fb7f9ab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5634_1*i*5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SM_LIMIT_TYPE" val="1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7a4054ed1e2fb7f9ab"/>
  <p:tag name="KSO_WM_TEMPLATE_ASSEMBLE_GROUPID" val="60656e7a4054ed1e2fb7f9ab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5634_1*i*6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c441230aa17b467882c9a069d83bb11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12"/>
  <p:tag name="KSO_WM_TEMPLATE_ASSEMBLE_XID" val="60656e7a4054ed1e2fb7f9ab"/>
  <p:tag name="KSO_WM_TEMPLATE_ASSEMBLE_GROUPID" val="60656e7a4054ed1e2fb7f9ab"/>
</p:tagLst>
</file>

<file path=ppt/tags/tag53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VALUE" val="30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5634_1*f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PRESET_TEXT" val="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。"/>
  <p:tag name="KSO_WM_UNIT_TEXT_TYPE" val="1"/>
</p:tagLst>
</file>

<file path=ppt/tags/tag54.xml><?xml version="1.0" encoding="utf-8"?>
<p:tagLst xmlns:p="http://schemas.openxmlformats.org/presentationml/2006/main">
  <p:tag name="KSO_WM_SLIDE_ID" val="custom2023563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3.0"/>
  <p:tag name="KSO_WM_BEAUTIFY_FLAG" val="#wm#"/>
  <p:tag name="KSO_WM_TEMPLATE_CATEGORY" val="custom"/>
  <p:tag name="KSO_WM_TEMPLATE_INDEX" val="20235634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00000000000001},&quot;minSize&quot;:{&quot;size1&quot;:26.699999999999999},&quot;normalSize&quot;:{&quot;size1&quot;:28.899999999999999},&quot;subLayout&quot;:[{&quot;id&quot;:&quot;2021-04-01T15:01:27&quot;,&quot;margin&quot;:{&quot;bottom&quot;:0.026000002399086952,&quot;left&quot;:5.0799999237060547,&quot;right&quot;:6.7729997634887695,&quot;top&quot;:2.9630000591278076},&quot;type&quot;:0},{&quot;id&quot;:&quot;2021-04-01T15:01:27&quot;,&quot;margin&quot;:{&quot;bottom&quot;:4.2329998016357422,&quot;left&quot;:5.0799999237060547,&quot;right&quot;:4.6560001373291016,&quot;top&quot;:0.84700000286102295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5634_1*a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5634_1*i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57dadeb95ab44bae952665e5e2adc44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12"/>
  <p:tag name="KSO_WM_TEMPLATE_ASSEMBLE_XID" val="60656e7a4054ed1e2fb7f9ab"/>
  <p:tag name="KSO_WM_TEMPLATE_ASSEMBLE_GROUPID" val="60656e7a4054ed1e2fb7f9ab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5634_1*i*2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5ed7bbdef93b417f8597839bfceeb68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12"/>
  <p:tag name="KSO_WM_TEMPLATE_ASSEMBLE_XID" val="60656e7a4054ed1e2fb7f9ab"/>
  <p:tag name="KSO_WM_TEMPLATE_ASSEMBLE_GROUPID" val="60656e7a4054ed1e2fb7f9ab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5634_1*i*3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9d348e14170f4fda9a6f5f3d4ad90c6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TEMPLATE_ASSEMBLE_XID" val="60656e7a4054ed1e2fb7f9ab"/>
  <p:tag name="KSO_WM_TEMPLATE_ASSEMBLE_GROUPID" val="60656e7a4054ed1e2fb7f9ab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5634_1*i*4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SM_LIMIT_TYPE" val="1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7a4054ed1e2fb7f9ab"/>
  <p:tag name="KSO_WM_TEMPLATE_ASSEMBLE_GROUPID" val="60656e7a4054ed1e2fb7f9ab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5634_1*i*5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SM_LIMIT_TYPE" val="1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7a4054ed1e2fb7f9ab"/>
  <p:tag name="KSO_WM_TEMPLATE_ASSEMBLE_GROUPID" val="60656e7a4054ed1e2fb7f9ab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5634_1*i*5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SM_LIMIT_TYPE" val="1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7a4054ed1e2fb7f9ab"/>
  <p:tag name="KSO_WM_TEMPLATE_ASSEMBLE_GROUPID" val="60656e7a4054ed1e2fb7f9ab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5634_1*i*6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c441230aa17b467882c9a069d83bb11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12"/>
  <p:tag name="KSO_WM_TEMPLATE_ASSEMBLE_XID" val="60656e7a4054ed1e2fb7f9ab"/>
  <p:tag name="KSO_WM_TEMPLATE_ASSEMBLE_GROUPID" val="60656e7a4054ed1e2fb7f9ab"/>
</p:tagLst>
</file>

<file path=ppt/tags/tag62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VALUE" val="30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5634_1*f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PRESET_TEXT" val="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。"/>
  <p:tag name="KSO_WM_UNIT_TEXT_TYPE" val="1"/>
</p:tagLst>
</file>

<file path=ppt/tags/tag63.xml><?xml version="1.0" encoding="utf-8"?>
<p:tagLst xmlns:p="http://schemas.openxmlformats.org/presentationml/2006/main">
  <p:tag name="KSO_WM_SLIDE_ID" val="custom2023563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3.0"/>
  <p:tag name="KSO_WM_BEAUTIFY_FLAG" val="#wm#"/>
  <p:tag name="KSO_WM_TEMPLATE_CATEGORY" val="custom"/>
  <p:tag name="KSO_WM_TEMPLATE_INDEX" val="20235634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00000000000001},&quot;minSize&quot;:{&quot;size1&quot;:26.699999999999999},&quot;normalSize&quot;:{&quot;size1&quot;:28.899999999999999},&quot;subLayout&quot;:[{&quot;id&quot;:&quot;2021-04-01T15:01:27&quot;,&quot;margin&quot;:{&quot;bottom&quot;:0.026000002399086952,&quot;left&quot;:5.0799999237060547,&quot;right&quot;:6.7729997634887695,&quot;top&quot;:2.9630000591278076},&quot;type&quot;:0},{&quot;id&quot;:&quot;2021-04-01T15:01:27&quot;,&quot;margin&quot;:{&quot;bottom&quot;:4.2329998016357422,&quot;left&quot;:5.0799999237060547,&quot;right&quot;:4.6560001373291016,&quot;top&quot;:0.84700000286102295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5634_1*a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5634_1*i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57dadeb95ab44bae952665e5e2adc44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12"/>
  <p:tag name="KSO_WM_TEMPLATE_ASSEMBLE_XID" val="60656e7a4054ed1e2fb7f9ab"/>
  <p:tag name="KSO_WM_TEMPLATE_ASSEMBLE_GROUPID" val="60656e7a4054ed1e2fb7f9ab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5634_1*i*2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5ed7bbdef93b417f8597839bfceeb68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12"/>
  <p:tag name="KSO_WM_TEMPLATE_ASSEMBLE_XID" val="60656e7a4054ed1e2fb7f9ab"/>
  <p:tag name="KSO_WM_TEMPLATE_ASSEMBLE_GROUPID" val="60656e7a4054ed1e2fb7f9ab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5634_1*i*3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9d348e14170f4fda9a6f5f3d4ad90c6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TEMPLATE_ASSEMBLE_XID" val="60656e7a4054ed1e2fb7f9ab"/>
  <p:tag name="KSO_WM_TEMPLATE_ASSEMBLE_GROUPID" val="60656e7a4054ed1e2fb7f9ab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5634_1*i*4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SM_LIMIT_TYPE" val="1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7a4054ed1e2fb7f9ab"/>
  <p:tag name="KSO_WM_TEMPLATE_ASSEMBLE_GROUPID" val="60656e7a4054ed1e2fb7f9ab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5634_1*i*5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SM_LIMIT_TYPE" val="1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7a4054ed1e2fb7f9ab"/>
  <p:tag name="KSO_WM_TEMPLATE_ASSEMBLE_GROUPID" val="60656e7a4054ed1e2fb7f9ab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5634_1*i*6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c441230aa17b467882c9a069d83bb11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12"/>
  <p:tag name="KSO_WM_TEMPLATE_ASSEMBLE_XID" val="60656e7a4054ed1e2fb7f9ab"/>
  <p:tag name="KSO_WM_TEMPLATE_ASSEMBLE_GROUPID" val="60656e7a4054ed1e2fb7f9ab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5634_1*i*6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BLOCK" val="0"/>
  <p:tag name="KSO_WM_UNIT_SM_LIMIT_TYPE" val="1"/>
  <p:tag name="KSO_WM_UNIT_DEC_AREA_ID" val="c441230aa17b467882c9a069d83bb11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12"/>
  <p:tag name="KSO_WM_TEMPLATE_ASSEMBLE_XID" val="60656e7a4054ed1e2fb7f9ab"/>
  <p:tag name="KSO_WM_TEMPLATE_ASSEMBLE_GROUPID" val="60656e7a4054ed1e2fb7f9ab"/>
</p:tagLst>
</file>

<file path=ppt/tags/tag71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VALUE" val="30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5634_1*f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PRESET_TEXT" val="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。"/>
  <p:tag name="KSO_WM_UNIT_TEXT_TYPE" val="1"/>
</p:tagLst>
</file>

<file path=ppt/tags/tag72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VALUE" val="30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5634_1*f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PRESET_TEXT" val="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。"/>
  <p:tag name="KSO_WM_UNIT_TEXT_TYPE" val="1"/>
</p:tagLst>
</file>

<file path=ppt/tags/tag73.xml><?xml version="1.0" encoding="utf-8"?>
<p:tagLst xmlns:p="http://schemas.openxmlformats.org/presentationml/2006/main">
  <p:tag name="KSO_WM_SLIDE_ID" val="custom2023563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3.0"/>
  <p:tag name="KSO_WM_BEAUTIFY_FLAG" val="#wm#"/>
  <p:tag name="KSO_WM_TEMPLATE_CATEGORY" val="custom"/>
  <p:tag name="KSO_WM_TEMPLATE_INDEX" val="20235634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00000000000001},&quot;minSize&quot;:{&quot;size1&quot;:26.699999999999999},&quot;normalSize&quot;:{&quot;size1&quot;:28.899999999999999},&quot;subLayout&quot;:[{&quot;id&quot;:&quot;2021-04-01T15:01:27&quot;,&quot;margin&quot;:{&quot;bottom&quot;:0.026000002399086952,&quot;left&quot;:5.0799999237060547,&quot;right&quot;:6.7729997634887695,&quot;top&quot;:2.9630000591278076},&quot;type&quot;:0},{&quot;id&quot;:&quot;2021-04-01T15:01:27&quot;,&quot;margin&quot;:{&quot;bottom&quot;:4.2329998016357422,&quot;left&quot;:5.0799999237060547,&quot;right&quot;:4.6560001373291016,&quot;top&quot;:0.84700000286102295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8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VALUE" val="30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5634_1*f*1"/>
  <p:tag name="KSO_WM_TEMPLATE_CATEGORY" val="custom"/>
  <p:tag name="KSO_WM_TEMPLATE_INDEX" val="20235634"/>
  <p:tag name="KSO_WM_UNIT_LAYERLEVEL" val="1"/>
  <p:tag name="KSO_WM_TAG_VERSION" val="3.0"/>
  <p:tag name="KSO_WM_BEAUTIFY_FLAG" val="#wm#"/>
  <p:tag name="KSO_WM_UNIT_PRESET_TEXT" val="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。"/>
  <p:tag name="KSO_WM_UNIT_TEXT_TYPE" val="1"/>
</p:tagLst>
</file>

<file path=ppt/tags/tag9.xml><?xml version="1.0" encoding="utf-8"?>
<p:tagLst xmlns:p="http://schemas.openxmlformats.org/presentationml/2006/main">
  <p:tag name="KSO_WM_SLIDE_ID" val="custom2023563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3.0"/>
  <p:tag name="KSO_WM_BEAUTIFY_FLAG" val="#wm#"/>
  <p:tag name="KSO_WM_TEMPLATE_CATEGORY" val="custom"/>
  <p:tag name="KSO_WM_TEMPLATE_INDEX" val="20235634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00000000000001},&quot;minSize&quot;:{&quot;size1&quot;:26.699999999999999},&quot;normalSize&quot;:{&quot;size1&quot;:28.899999999999999},&quot;subLayout&quot;:[{&quot;id&quot;:&quot;2021-04-01T15:01:27&quot;,&quot;margin&quot;:{&quot;bottom&quot;:0.026000002399086952,&quot;left&quot;:5.0799999237060547,&quot;right&quot;:6.7729997634887695,&quot;top&quot;:2.9630000591278076},&quot;type&quot;:0},{&quot;id&quot;:&quot;2021-04-01T15:01:27&quot;,&quot;margin&quot;:{&quot;bottom&quot;:4.2329998016357422,&quot;left&quot;:5.0799999237060547,&quot;right&quot;:4.6560001373291016,&quot;top&quot;:0.84700000286102295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2276</Words>
  <Application>WPS 演示</Application>
  <PresentationFormat>宽屏</PresentationFormat>
  <Paragraphs>72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宋体</vt:lpstr>
      <vt:lpstr>Wingdings</vt:lpstr>
      <vt:lpstr>Arial</vt:lpstr>
      <vt:lpstr>微软雅黑</vt:lpstr>
      <vt:lpstr>方正舒体</vt:lpstr>
      <vt:lpstr>Impact</vt:lpstr>
      <vt:lpstr>庞门正道粗书体6.0</vt:lpstr>
      <vt:lpstr>优设标题黑</vt:lpstr>
      <vt:lpstr>黑体</vt:lpstr>
      <vt:lpstr>Calibri</vt:lpstr>
      <vt:lpstr>Arial Unicode MS</vt:lpstr>
      <vt:lpstr>WPS</vt:lpstr>
      <vt:lpstr>PowerPoint 演示文稿</vt:lpstr>
      <vt:lpstr>CS422 Data Mining Project</vt:lpstr>
      <vt:lpstr>CS422 Data Mining Project</vt:lpstr>
      <vt:lpstr>CS422 Data Mining Project</vt:lpstr>
      <vt:lpstr>CS422 Data Mining Project</vt:lpstr>
      <vt:lpstr>CS422 Data Mining Project</vt:lpstr>
      <vt:lpstr>CS422 Data Mining Project</vt:lpstr>
      <vt:lpstr>CS422 Data Mining Project</vt:lpstr>
      <vt:lpstr>CS422 Data Mining Project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刘丞麟</dc:creator>
  <cp:lastModifiedBy>刘丞麟</cp:lastModifiedBy>
  <cp:revision>6</cp:revision>
  <dcterms:created xsi:type="dcterms:W3CDTF">2023-08-09T12:44:00Z</dcterms:created>
  <dcterms:modified xsi:type="dcterms:W3CDTF">2025-05-28T19:25:39Z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2052-12.1.0.21171</vt:lpwstr>
  </property>
</Properties>
</file>